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8" r:id="rId3"/>
    <p:sldId id="343" r:id="rId4"/>
    <p:sldId id="337" r:id="rId5"/>
    <p:sldId id="332" r:id="rId6"/>
    <p:sldId id="330" r:id="rId7"/>
    <p:sldId id="313" r:id="rId8"/>
    <p:sldId id="312" r:id="rId9"/>
    <p:sldId id="314" r:id="rId10"/>
    <p:sldId id="298" r:id="rId11"/>
    <p:sldId id="340" r:id="rId12"/>
    <p:sldId id="336" r:id="rId13"/>
    <p:sldId id="310" r:id="rId14"/>
    <p:sldId id="307" r:id="rId15"/>
    <p:sldId id="345" r:id="rId16"/>
    <p:sldId id="331" r:id="rId17"/>
    <p:sldId id="344" r:id="rId18"/>
  </p:sldIdLst>
  <p:sldSz cx="12187238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orient="horz" pos="297">
          <p15:clr>
            <a:srgbClr val="A4A3A4"/>
          </p15:clr>
        </p15:guide>
        <p15:guide id="9" pos="272">
          <p15:clr>
            <a:srgbClr val="A4A3A4"/>
          </p15:clr>
        </p15:guide>
        <p15:guide id="10" pos="7405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therr  Wendy (F&amp;W)" initials="a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188"/>
    <a:srgbClr val="D9DCEB"/>
    <a:srgbClr val="91BDCB"/>
    <a:srgbClr val="FA74D5"/>
    <a:srgbClr val="92D050"/>
    <a:srgbClr val="FFE161"/>
    <a:srgbClr val="D8D8D8"/>
    <a:srgbClr val="EDEDED"/>
    <a:srgbClr val="FBEFC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77674" autoAdjust="0"/>
  </p:normalViewPr>
  <p:slideViewPr>
    <p:cSldViewPr snapToGrid="0" snapToObjects="1">
      <p:cViewPr varScale="1">
        <p:scale>
          <a:sx n="89" d="100"/>
          <a:sy n="89" d="100"/>
        </p:scale>
        <p:origin x="1584" y="90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orient="horz" pos="297"/>
        <p:guide pos="272"/>
        <p:guide pos="740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04FDE4B-5096-40E5-95A4-52A151E006EF}" type="datetimeFigureOut">
              <a:rPr lang="de-CH" smtClean="0"/>
              <a:t>15.04.2019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2D9D06FB-AF05-4206-8077-D4157A4FF8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021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70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6570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15.04.2019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3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5564" tIns="47782" rIns="95564" bIns="47782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6570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3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64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3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520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1106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3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endParaRPr lang="en-US" kern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205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819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720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1602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3018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414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3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endParaRPr lang="en-US" kern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56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3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endParaRPr lang="en-US" kern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224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3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endParaRPr lang="en-US" kern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188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6700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779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191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837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991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88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31272"/>
          <a:stretch/>
        </p:blipFill>
        <p:spPr>
          <a:xfrm>
            <a:off x="431800" y="620713"/>
            <a:ext cx="11323637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4563876"/>
            <a:ext cx="11323975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3429000"/>
            <a:ext cx="11323975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632" y="612001"/>
            <a:ext cx="11323975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buClr>
                <a:schemeClr val="accent3">
                  <a:lumMod val="75000"/>
                </a:schemeClr>
              </a:buClr>
              <a:defRPr sz="1800"/>
            </a:lvl2pPr>
            <a:lvl3pPr>
              <a:lnSpc>
                <a:spcPct val="10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lvl3pPr>
            <a:lvl4pPr>
              <a:lnSpc>
                <a:spcPct val="10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4">
                  <a:lumMod val="90000"/>
                </a:schemeClr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1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22.01.2018</a:t>
            </a:r>
            <a:endParaRPr lang="de-DE" dirty="0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D86B-3846-4B74-B2D5-9FDF8C4CA8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0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Wendy Altherr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959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Wendy Altherr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3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632" y="2024064"/>
            <a:ext cx="11323975" cy="421004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22.01.2018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394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4823306"/>
            <a:ext cx="11323975" cy="1013969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5809754"/>
            <a:ext cx="11323975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4823306"/>
            <a:ext cx="11323975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5809754"/>
            <a:ext cx="11323975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4"/>
            <a:ext cx="11323975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1" y="620714"/>
            <a:ext cx="11323973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90426" y="152401"/>
            <a:ext cx="11806387" cy="612775"/>
            <a:chOff x="142875" y="152400"/>
            <a:chExt cx="8858250" cy="612775"/>
          </a:xfrm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3306" cy="170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1063255"/>
            <a:ext cx="11323974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3" name="Picture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3" y="-445168"/>
            <a:ext cx="12235330" cy="864067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632" y="2024064"/>
            <a:ext cx="11323975" cy="42100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631" y="2024064"/>
            <a:ext cx="5469863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470041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22.01.2018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Wendy Altherr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1632" y="1565138"/>
            <a:ext cx="11323975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632" y="612000"/>
            <a:ext cx="11323975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90425" y="152401"/>
            <a:ext cx="11808187" cy="612775"/>
            <a:chOff x="142874" y="152400"/>
            <a:chExt cx="8859601" cy="612775"/>
          </a:xfrm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1900" cy="170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79365" y="6308726"/>
            <a:ext cx="815772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22.01.2018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Wendy Altherr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7309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631" y="2024064"/>
            <a:ext cx="11307499" cy="4210046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408674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441931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  <p:sldLayoutId id="2147483668" r:id="rId11"/>
    <p:sldLayoutId id="2147483669" r:id="rId12"/>
    <p:sldLayoutId id="2147483671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dprojects.ethz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fellows.ethz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ety-in-scienc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f.ch/en/funding/careers/ambizio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f.ch/en/funding/careers/prim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31633" y="163515"/>
            <a:ext cx="11323973" cy="624426"/>
          </a:xfrm>
        </p:spPr>
        <p:txBody>
          <a:bodyPr/>
          <a:lstStyle/>
          <a:p>
            <a:r>
              <a:rPr lang="de-CH" sz="2800" b="1" dirty="0" err="1" smtClean="0"/>
              <a:t>Funding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opportunities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for</a:t>
            </a:r>
            <a:r>
              <a:rPr lang="de-CH" sz="2800" b="1" dirty="0" smtClean="0"/>
              <a:t> Postdocs: ETHZ and SNSF</a:t>
            </a:r>
            <a:endParaRPr lang="de-CH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31632" y="817581"/>
            <a:ext cx="11323974" cy="785308"/>
          </a:xfrm>
        </p:spPr>
        <p:txBody>
          <a:bodyPr/>
          <a:lstStyle/>
          <a:p>
            <a:r>
              <a:rPr lang="de-CH" sz="2000" dirty="0" smtClean="0"/>
              <a:t>Elisabeth Mitter, Scientific </a:t>
            </a:r>
            <a:r>
              <a:rPr lang="en-US" sz="2000" dirty="0" smtClean="0"/>
              <a:t>Coordinator</a:t>
            </a:r>
            <a:r>
              <a:rPr lang="de-CH" sz="2000" dirty="0" smtClean="0"/>
              <a:t>, Office of Research, VPFW</a:t>
            </a:r>
            <a:br>
              <a:rPr lang="de-CH" sz="2000" dirty="0" smtClean="0"/>
            </a:br>
            <a:r>
              <a:rPr lang="de-CH" sz="2000" dirty="0" smtClean="0"/>
              <a:t>AVETH Event: </a:t>
            </a:r>
            <a:r>
              <a:rPr lang="de-CH" sz="2000" dirty="0" err="1" smtClean="0"/>
              <a:t>Funding</a:t>
            </a:r>
            <a:r>
              <a:rPr lang="de-CH" sz="2000" dirty="0" smtClean="0"/>
              <a:t> </a:t>
            </a:r>
            <a:r>
              <a:rPr lang="de-CH" sz="2000" dirty="0" err="1" smtClean="0"/>
              <a:t>opportunities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Postdocs – </a:t>
            </a:r>
            <a:r>
              <a:rPr lang="en-US" sz="2000" dirty="0" smtClean="0"/>
              <a:t>Monday, 15</a:t>
            </a:r>
            <a:r>
              <a:rPr lang="en-US" sz="2000" dirty="0"/>
              <a:t> </a:t>
            </a:r>
            <a:r>
              <a:rPr lang="en-US" sz="2000" dirty="0" smtClean="0"/>
              <a:t>April 2019</a:t>
            </a:r>
            <a:r>
              <a:rPr lang="de-CH" sz="2000" dirty="0" smtClean="0"/>
              <a:t/>
            </a:r>
            <a:br>
              <a:rPr lang="de-CH" sz="2000" dirty="0" smtClean="0"/>
            </a:b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061051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CH" sz="2800" dirty="0" smtClean="0"/>
              <a:t>Limited time of </a:t>
            </a:r>
            <a:r>
              <a:rPr lang="de-CH" sz="2800" dirty="0" err="1" smtClean="0"/>
              <a:t>employment</a:t>
            </a:r>
            <a:r>
              <a:rPr lang="de-CH" sz="2800" dirty="0" smtClean="0"/>
              <a:t> in non-permanent </a:t>
            </a:r>
            <a:r>
              <a:rPr lang="de-CH" sz="2800" dirty="0" err="1" smtClean="0"/>
              <a:t>working</a:t>
            </a:r>
            <a:r>
              <a:rPr lang="de-CH" sz="2800" dirty="0" smtClean="0"/>
              <a:t> </a:t>
            </a:r>
            <a:r>
              <a:rPr lang="de-CH" sz="2800" dirty="0" err="1" smtClean="0"/>
              <a:t>contracts</a:t>
            </a:r>
            <a:r>
              <a:rPr lang="de-CH" sz="2800" dirty="0" smtClean="0"/>
              <a:t/>
            </a:r>
            <a:br>
              <a:rPr lang="de-CH" sz="2800" dirty="0" smtClean="0"/>
            </a:br>
            <a:endParaRPr lang="en-GB" sz="2800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Mobility is important – a research career at ETH Zurich is not possible, a research career without mobility is almost impossible.</a:t>
            </a:r>
          </a:p>
          <a:p>
            <a:r>
              <a:rPr lang="en-GB" sz="2400" dirty="0" smtClean="0"/>
              <a:t>Time of employment in non-permanent working contracts at the ETH Zurich is limited: </a:t>
            </a:r>
          </a:p>
          <a:p>
            <a:pPr lvl="1"/>
            <a:r>
              <a:rPr lang="en-GB" sz="2400" dirty="0" smtClean="0"/>
              <a:t>Six years as scientific assistant (Doctoral Student and/or Postdoc)</a:t>
            </a:r>
          </a:p>
          <a:p>
            <a:pPr lvl="1"/>
            <a:r>
              <a:rPr lang="en-GB" sz="2400" dirty="0" smtClean="0"/>
              <a:t>Six years as senior </a:t>
            </a:r>
            <a:r>
              <a:rPr lang="en-GB" sz="2400" dirty="0"/>
              <a:t>a</a:t>
            </a:r>
            <a:r>
              <a:rPr lang="en-GB" sz="2400" dirty="0" smtClean="0"/>
              <a:t>ssistant (Oberassistent/</a:t>
            </a:r>
            <a:r>
              <a:rPr lang="en-GB" sz="2400" dirty="0" err="1" smtClean="0"/>
              <a:t>Oberassistentin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Twelve years maximum in total in all ETH domain institutions together</a:t>
            </a:r>
          </a:p>
          <a:p>
            <a:r>
              <a:rPr lang="en-GB" sz="2400" dirty="0" smtClean="0"/>
              <a:t>Age limit for new assistant </a:t>
            </a:r>
            <a:r>
              <a:rPr lang="en-GB" sz="2400" dirty="0"/>
              <a:t>p</a:t>
            </a:r>
            <a:r>
              <a:rPr lang="en-GB" sz="2400" dirty="0" smtClean="0"/>
              <a:t>rofessor positions at ETHZ: ~35 years</a:t>
            </a:r>
          </a:p>
          <a:p>
            <a:pPr marL="0" indent="0">
              <a:buSzPct val="110000"/>
              <a:buNone/>
            </a:pPr>
            <a:r>
              <a:rPr lang="de-CH" sz="2800" dirty="0" smtClean="0"/>
              <a:t> </a:t>
            </a:r>
          </a:p>
          <a:p>
            <a:pPr marL="0" indent="0">
              <a:buSzPct val="110000"/>
              <a:buNone/>
            </a:pPr>
            <a:endParaRPr lang="de-CH" sz="2800" dirty="0">
              <a:solidFill>
                <a:srgbClr val="FF5050"/>
              </a:solidFill>
            </a:endParaRP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8726"/>
            <a:ext cx="815772" cy="468312"/>
          </a:xfrm>
        </p:spPr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3620" y="6308726"/>
            <a:ext cx="4276480" cy="468312"/>
          </a:xfrm>
        </p:spPr>
        <p:txBody>
          <a:bodyPr/>
          <a:lstStyle/>
          <a:p>
            <a:pPr algn="r"/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ED86B-3846-4B74-B2D5-9FDF8C4CA88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474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1806" lvl="1" indent="0">
              <a:buNone/>
            </a:pPr>
            <a:r>
              <a:rPr lang="de-CH" b="1" dirty="0" smtClean="0"/>
              <a:t> </a:t>
            </a:r>
          </a:p>
          <a:p>
            <a:pPr lvl="1"/>
            <a:endParaRPr lang="de-CH" b="1" dirty="0"/>
          </a:p>
          <a:p>
            <a:pPr lvl="1"/>
            <a:endParaRPr lang="de-CH" b="1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2"/>
          </p:nvPr>
        </p:nvSpPr>
        <p:spPr>
          <a:xfrm>
            <a:off x="6285565" y="2384868"/>
            <a:ext cx="5470041" cy="3852421"/>
          </a:xfrm>
        </p:spPr>
        <p:txBody>
          <a:bodyPr/>
          <a:lstStyle/>
          <a:p>
            <a:pPr marL="361806" lvl="1" indent="0">
              <a:buNone/>
            </a:pPr>
            <a:r>
              <a:rPr lang="de-CH" sz="2000" b="1" dirty="0" smtClean="0"/>
              <a:t>SNSF </a:t>
            </a:r>
            <a:r>
              <a:rPr lang="de-CH" sz="2000" b="1" dirty="0" err="1" smtClean="0"/>
              <a:t>Eccellenza</a:t>
            </a:r>
            <a:r>
              <a:rPr lang="de-CH" sz="2000" b="1" dirty="0" smtClean="0"/>
              <a:t> Grants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Eligible: Researchers </a:t>
            </a:r>
            <a:r>
              <a:rPr lang="en-US" sz="2000" dirty="0"/>
              <a:t>in all disciplines who have recently been appointed as </a:t>
            </a:r>
            <a:r>
              <a:rPr lang="en-US" sz="2000" dirty="0" smtClean="0"/>
              <a:t>AP </a:t>
            </a:r>
            <a:r>
              <a:rPr lang="en-US" sz="2000" b="1" dirty="0" smtClean="0"/>
              <a:t>with</a:t>
            </a:r>
            <a:r>
              <a:rPr lang="en-US" sz="2000" dirty="0" smtClean="0"/>
              <a:t> tenure track </a:t>
            </a:r>
          </a:p>
          <a:p>
            <a:pPr lvl="1">
              <a:spcBef>
                <a:spcPts val="1200"/>
              </a:spcBef>
            </a:pPr>
            <a:r>
              <a:rPr lang="de-CH" sz="2000" dirty="0" err="1" smtClean="0"/>
              <a:t>Eligibility</a:t>
            </a:r>
            <a:r>
              <a:rPr lang="de-CH" sz="2000" dirty="0" smtClean="0"/>
              <a:t> </a:t>
            </a:r>
            <a:r>
              <a:rPr lang="de-CH" sz="2000" dirty="0" err="1" smtClean="0"/>
              <a:t>Window</a:t>
            </a:r>
            <a:r>
              <a:rPr lang="de-CH" sz="2000" dirty="0" smtClean="0"/>
              <a:t>: min. a </a:t>
            </a:r>
            <a:r>
              <a:rPr lang="de-CH" sz="2000" dirty="0" err="1" smtClean="0"/>
              <a:t>granted</a:t>
            </a:r>
            <a:r>
              <a:rPr lang="de-CH" sz="2000" dirty="0" smtClean="0"/>
              <a:t> </a:t>
            </a:r>
            <a:r>
              <a:rPr lang="de-CH" sz="2000" dirty="0" err="1" smtClean="0"/>
              <a:t>position</a:t>
            </a:r>
            <a:r>
              <a:rPr lang="de-CH" sz="2000" dirty="0" smtClean="0"/>
              <a:t> at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start</a:t>
            </a:r>
            <a:r>
              <a:rPr lang="de-CH" sz="2000" dirty="0" smtClean="0"/>
              <a:t> of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project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max. 18 </a:t>
            </a:r>
            <a:r>
              <a:rPr lang="de-CH" sz="2000" dirty="0" err="1" smtClean="0"/>
              <a:t>months</a:t>
            </a:r>
            <a:r>
              <a:rPr lang="de-CH" sz="2000" dirty="0" smtClean="0"/>
              <a:t> of </a:t>
            </a:r>
            <a:r>
              <a:rPr lang="de-CH" sz="2000" dirty="0" err="1" smtClean="0"/>
              <a:t>employment</a:t>
            </a:r>
            <a:r>
              <a:rPr lang="de-CH" sz="2000" dirty="0" smtClean="0"/>
              <a:t> </a:t>
            </a:r>
            <a:r>
              <a:rPr lang="de-CH" sz="2000" dirty="0" err="1" smtClean="0"/>
              <a:t>as</a:t>
            </a:r>
            <a:r>
              <a:rPr lang="de-CH" sz="2000" dirty="0" smtClean="0"/>
              <a:t> APTT at </a:t>
            </a:r>
            <a:r>
              <a:rPr lang="de-CH" sz="2000" dirty="0" err="1" smtClean="0"/>
              <a:t>the</a:t>
            </a:r>
            <a:r>
              <a:rPr lang="de-CH" sz="2000" dirty="0" smtClean="0"/>
              <a:t> time of </a:t>
            </a:r>
            <a:r>
              <a:rPr lang="de-CH" sz="2000" dirty="0" err="1" smtClean="0"/>
              <a:t>submission</a:t>
            </a:r>
            <a:endParaRPr lang="de-CH" sz="2000" dirty="0"/>
          </a:p>
          <a:p>
            <a:pPr lvl="1">
              <a:spcBef>
                <a:spcPts val="500"/>
              </a:spcBef>
            </a:pPr>
            <a:r>
              <a:rPr lang="de-CH" sz="2000" dirty="0" smtClean="0"/>
              <a:t>Award: </a:t>
            </a:r>
            <a:r>
              <a:rPr lang="de-CH" sz="2000" dirty="0" err="1" smtClean="0"/>
              <a:t>project</a:t>
            </a:r>
            <a:r>
              <a:rPr lang="de-CH" sz="2000" dirty="0" smtClean="0"/>
              <a:t> </a:t>
            </a:r>
            <a:r>
              <a:rPr lang="de-CH" sz="2000" dirty="0" err="1" smtClean="0"/>
              <a:t>funds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5 </a:t>
            </a:r>
            <a:r>
              <a:rPr lang="de-CH" sz="2000" dirty="0" err="1" smtClean="0"/>
              <a:t>years</a:t>
            </a:r>
            <a:r>
              <a:rPr lang="de-CH" sz="2000" dirty="0" smtClean="0"/>
              <a:t>, max</a:t>
            </a:r>
            <a:r>
              <a:rPr lang="de-CH" sz="2000" dirty="0"/>
              <a:t>. </a:t>
            </a:r>
            <a:r>
              <a:rPr lang="de-CH" sz="2000" dirty="0" smtClean="0"/>
              <a:t> CHF 1.5 Mio.</a:t>
            </a:r>
            <a:endParaRPr lang="de-CH" sz="2000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SNSF-</a:t>
            </a:r>
            <a:r>
              <a:rPr lang="de-CH" dirty="0" err="1" smtClean="0"/>
              <a:t>Eccellenza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</a:t>
            </a:r>
            <a:r>
              <a:rPr lang="de-CH" dirty="0" err="1" smtClean="0"/>
              <a:t>replaced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SNF-</a:t>
            </a:r>
            <a:r>
              <a:rPr lang="de-CH" dirty="0" err="1" smtClean="0"/>
              <a:t>Professorships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3845" y="2384868"/>
            <a:ext cx="5467726" cy="3747466"/>
          </a:xfrm>
          <a:prstGeom prst="rect">
            <a:avLst/>
          </a:prstGeom>
        </p:spPr>
        <p:txBody>
          <a:bodyPr vert="horz" lIns="140345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/>
              <a:t>SNSF </a:t>
            </a:r>
            <a:r>
              <a:rPr lang="de-CH" b="1" dirty="0" err="1"/>
              <a:t>Eccellenza</a:t>
            </a:r>
            <a:r>
              <a:rPr lang="de-CH" b="1" dirty="0"/>
              <a:t> </a:t>
            </a:r>
            <a:r>
              <a:rPr lang="de-CH" b="1" dirty="0" err="1"/>
              <a:t>Professorial</a:t>
            </a:r>
            <a:r>
              <a:rPr lang="de-CH" b="1" dirty="0"/>
              <a:t> Fellowships</a:t>
            </a:r>
          </a:p>
          <a:p>
            <a:pPr>
              <a:spcBef>
                <a:spcPts val="1200"/>
              </a:spcBef>
            </a:pPr>
            <a:r>
              <a:rPr lang="de-CH" dirty="0" err="1" smtClean="0"/>
              <a:t>Objective</a:t>
            </a:r>
            <a:r>
              <a:rPr lang="de-CH" dirty="0" smtClean="0"/>
              <a:t>: </a:t>
            </a:r>
            <a:r>
              <a:rPr lang="de-CH" dirty="0" err="1" smtClean="0"/>
              <a:t>obtaining</a:t>
            </a:r>
            <a:r>
              <a:rPr lang="de-CH" dirty="0" smtClean="0"/>
              <a:t> a permanent </a:t>
            </a:r>
            <a:r>
              <a:rPr lang="de-CH" dirty="0" err="1" smtClean="0"/>
              <a:t>professorship</a:t>
            </a:r>
            <a:endParaRPr lang="de-CH" dirty="0" smtClean="0"/>
          </a:p>
          <a:p>
            <a:pPr>
              <a:spcBef>
                <a:spcPts val="1200"/>
              </a:spcBef>
            </a:pPr>
            <a:r>
              <a:rPr lang="de-CH" dirty="0" err="1" smtClean="0"/>
              <a:t>Eligible</a:t>
            </a:r>
            <a:r>
              <a:rPr lang="de-CH" dirty="0" smtClean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outstanding</a:t>
            </a:r>
            <a:r>
              <a:rPr lang="de-CH" dirty="0"/>
              <a:t> </a:t>
            </a:r>
            <a:r>
              <a:rPr lang="de-CH" dirty="0" err="1"/>
              <a:t>researchers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all </a:t>
            </a:r>
            <a:r>
              <a:rPr lang="de-CH" dirty="0" err="1"/>
              <a:t>disciplines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not </a:t>
            </a:r>
            <a:r>
              <a:rPr lang="de-CH" dirty="0" err="1"/>
              <a:t>yet</a:t>
            </a:r>
            <a:r>
              <a:rPr lang="de-CH" dirty="0"/>
              <a:t> </a:t>
            </a:r>
            <a:r>
              <a:rPr lang="de-CH" dirty="0" err="1"/>
              <a:t>obtained</a:t>
            </a:r>
            <a:r>
              <a:rPr lang="de-CH" dirty="0"/>
              <a:t> an AP</a:t>
            </a:r>
          </a:p>
          <a:p>
            <a:r>
              <a:rPr lang="de-CH" b="1" dirty="0" err="1" smtClean="0"/>
              <a:t>Eligibility</a:t>
            </a:r>
            <a:r>
              <a:rPr lang="de-CH" dirty="0" smtClean="0"/>
              <a:t>: </a:t>
            </a:r>
            <a:r>
              <a:rPr lang="de-CH" dirty="0"/>
              <a:t>at least 3 </a:t>
            </a:r>
            <a:r>
              <a:rPr lang="de-CH" dirty="0" err="1"/>
              <a:t>and</a:t>
            </a:r>
            <a:r>
              <a:rPr lang="de-CH" dirty="0"/>
              <a:t> max. 8 </a:t>
            </a:r>
            <a:r>
              <a:rPr lang="de-CH" dirty="0" err="1"/>
              <a:t>years</a:t>
            </a:r>
            <a:r>
              <a:rPr lang="de-CH" dirty="0"/>
              <a:t> after </a:t>
            </a:r>
            <a:r>
              <a:rPr lang="de-CH" dirty="0" err="1"/>
              <a:t>PhD</a:t>
            </a:r>
            <a:r>
              <a:rPr lang="de-CH" dirty="0"/>
              <a:t>; </a:t>
            </a:r>
            <a:r>
              <a:rPr lang="de-CH" dirty="0" smtClean="0"/>
              <a:t>CH </a:t>
            </a:r>
            <a:r>
              <a:rPr lang="de-CH" dirty="0" err="1" smtClean="0"/>
              <a:t>citizen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worked</a:t>
            </a:r>
            <a:r>
              <a:rPr lang="de-CH" dirty="0" smtClean="0"/>
              <a:t> at CH </a:t>
            </a:r>
            <a:r>
              <a:rPr lang="de-CH" dirty="0" err="1" smtClean="0"/>
              <a:t>institution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at least 2 </a:t>
            </a:r>
            <a:r>
              <a:rPr lang="de-CH" dirty="0" err="1" smtClean="0"/>
              <a:t>years</a:t>
            </a:r>
            <a:endParaRPr lang="de-CH" dirty="0" smtClean="0"/>
          </a:p>
          <a:p>
            <a:r>
              <a:rPr lang="de-CH" b="1" dirty="0" smtClean="0"/>
              <a:t>Award</a:t>
            </a:r>
            <a:r>
              <a:rPr lang="de-CH" dirty="0"/>
              <a:t>: </a:t>
            </a:r>
            <a:r>
              <a:rPr lang="de-CH" dirty="0" err="1"/>
              <a:t>own</a:t>
            </a:r>
            <a:r>
              <a:rPr lang="de-CH" dirty="0"/>
              <a:t> </a:t>
            </a:r>
            <a:r>
              <a:rPr lang="de-CH" dirty="0" err="1"/>
              <a:t>salary</a:t>
            </a:r>
            <a:r>
              <a:rPr lang="de-CH" dirty="0"/>
              <a:t>, plus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/>
              <a:t>funds</a:t>
            </a:r>
            <a:r>
              <a:rPr lang="de-CH" dirty="0"/>
              <a:t> of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CHF 1 </a:t>
            </a:r>
            <a:r>
              <a:rPr lang="de-CH" dirty="0" err="1" smtClean="0"/>
              <a:t>Mio</a:t>
            </a:r>
            <a:r>
              <a:rPr lang="de-CH" dirty="0" smtClean="0"/>
              <a:t>,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/>
              <a:t>5 </a:t>
            </a:r>
            <a:r>
              <a:rPr lang="de-CH" dirty="0" err="1"/>
              <a:t>years</a:t>
            </a:r>
            <a:r>
              <a:rPr lang="de-CH" dirty="0"/>
              <a:t>;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extension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 rot="20949640">
            <a:off x="6565852" y="1346593"/>
            <a:ext cx="4907181" cy="49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843" tIns="60922" rIns="121843" bIns="60922" rtlCol="0">
            <a:spAutoFit/>
          </a:bodyPr>
          <a:lstStyle/>
          <a:p>
            <a:r>
              <a:rPr lang="de-CH" sz="2399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SNSF </a:t>
            </a:r>
            <a:r>
              <a:rPr lang="de-CH" sz="2399" b="1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deadline</a:t>
            </a:r>
            <a:r>
              <a:rPr lang="de-CH" sz="2399" b="1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de-CH" sz="2399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de-CH" sz="2399" b="1" dirty="0" err="1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February</a:t>
            </a:r>
            <a:r>
              <a:rPr lang="de-CH" sz="2399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 2020</a:t>
            </a:r>
            <a:endParaRPr lang="de-CH" sz="2399" b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80903" y="5975675"/>
            <a:ext cx="587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lang="de-CH" sz="2000" dirty="0" smtClean="0"/>
              <a:t>More </a:t>
            </a:r>
            <a:r>
              <a:rPr lang="de-CH" sz="2000" dirty="0" err="1" smtClean="0"/>
              <a:t>information</a:t>
            </a:r>
            <a:r>
              <a:rPr lang="de-CH" sz="2000" dirty="0" smtClean="0"/>
              <a:t>: ETHZ Office of </a:t>
            </a:r>
            <a:r>
              <a:rPr lang="de-CH" sz="2000" dirty="0" err="1" smtClean="0"/>
              <a:t>Faculty</a:t>
            </a:r>
            <a:r>
              <a:rPr lang="de-CH" sz="2000" dirty="0" smtClean="0"/>
              <a:t> </a:t>
            </a:r>
            <a:r>
              <a:rPr lang="de-CH" sz="2000" dirty="0" err="1" smtClean="0"/>
              <a:t>Affairs</a:t>
            </a:r>
            <a:endParaRPr lang="de-CH" sz="2000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100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1632" y="1860289"/>
            <a:ext cx="11323975" cy="444843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sz="2000" b="1" kern="0" dirty="0" smtClean="0"/>
              <a:t>Deadlines: </a:t>
            </a:r>
            <a:r>
              <a:rPr lang="en-US" sz="2000" kern="0" dirty="0" smtClean="0"/>
              <a:t>1 March and 1 Sep, </a:t>
            </a:r>
            <a:r>
              <a:rPr lang="en-US" sz="2000" kern="0" dirty="0" smtClean="0">
                <a:solidFill>
                  <a:srgbClr val="FF0000"/>
                </a:solidFill>
              </a:rPr>
              <a:t>to be discontinued by the end of 2020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sz="2000" b="1" kern="0" dirty="0" smtClean="0"/>
              <a:t>Goal: </a:t>
            </a:r>
            <a:r>
              <a:rPr lang="en-US" sz="2000" kern="0" dirty="0" smtClean="0"/>
              <a:t>research stay abroad after PhD, to enhance academic profile, preparation for scientific career (in Switzerland)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sz="2000" b="1" kern="0" dirty="0" smtClean="0"/>
              <a:t>Research location: </a:t>
            </a:r>
            <a:r>
              <a:rPr lang="en-US" sz="2000" kern="0" dirty="0" smtClean="0"/>
              <a:t>different form place of education, not in the home country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000" b="1" kern="0" dirty="0" smtClean="0"/>
              <a:t>Eligibility: </a:t>
            </a:r>
            <a:r>
              <a:rPr lang="en-US" sz="2000" kern="0" dirty="0" smtClean="0"/>
              <a:t>Candidates have </a:t>
            </a:r>
            <a:r>
              <a:rPr lang="en-US" sz="2000" kern="0" dirty="0"/>
              <a:t>obtained </a:t>
            </a:r>
            <a:r>
              <a:rPr lang="en-US" sz="2000" kern="0" dirty="0" smtClean="0"/>
              <a:t>or will soon obtain their </a:t>
            </a:r>
            <a:r>
              <a:rPr lang="en-US" sz="2000" kern="0" dirty="0"/>
              <a:t>doctorate </a:t>
            </a:r>
            <a:r>
              <a:rPr lang="en-US" sz="2000" kern="0" dirty="0" smtClean="0"/>
              <a:t>from ETH (application between 9 months before and 2 years after PhD completion possible) &amp; must have a valid residence permit to apply</a:t>
            </a:r>
            <a:endParaRPr lang="en-US" sz="2000" kern="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000" b="1" dirty="0" smtClean="0"/>
              <a:t>Benefits: </a:t>
            </a:r>
            <a:r>
              <a:rPr lang="en-US" sz="2000" dirty="0" smtClean="0"/>
              <a:t>grant for subsistence costs at research location, for 18 months  (+ 6 months by host institution, if possible), funding level adapted to host country, higher rates for grantees accompanied by spouses and children,  plus travel allowance, research costs, budget for conference attendances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de-CH" sz="2000" b="1" dirty="0" smtClean="0"/>
              <a:t>Evaluation </a:t>
            </a:r>
            <a:r>
              <a:rPr lang="de-CH" sz="2000" b="1" dirty="0" err="1" smtClean="0"/>
              <a:t>committee</a:t>
            </a:r>
            <a:r>
              <a:rPr lang="de-CH" sz="2000" b="1" dirty="0" smtClean="0"/>
              <a:t>: </a:t>
            </a:r>
            <a:r>
              <a:rPr lang="de-CH" sz="2000" dirty="0" smtClean="0"/>
              <a:t>ETH Zurich Research </a:t>
            </a:r>
            <a:r>
              <a:rPr lang="de-CH" sz="2000" dirty="0" err="1" smtClean="0"/>
              <a:t>Commission</a:t>
            </a:r>
            <a:endParaRPr lang="en-US" sz="2000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de-CH" sz="2000" b="1" dirty="0" err="1" smtClean="0"/>
              <a:t>Success</a:t>
            </a:r>
            <a:r>
              <a:rPr lang="de-CH" sz="2000" b="1" dirty="0" smtClean="0"/>
              <a:t> rate: </a:t>
            </a:r>
            <a:r>
              <a:rPr lang="de-CH" sz="2000" dirty="0" err="1" smtClean="0"/>
              <a:t>currently</a:t>
            </a:r>
            <a:r>
              <a:rPr lang="de-CH" sz="2000" dirty="0" smtClean="0"/>
              <a:t> </a:t>
            </a:r>
            <a:r>
              <a:rPr lang="de-CH" sz="2000" dirty="0" err="1" smtClean="0"/>
              <a:t>around</a:t>
            </a:r>
            <a:r>
              <a:rPr lang="de-CH" sz="2000" dirty="0" smtClean="0"/>
              <a:t> 50 %. </a:t>
            </a:r>
          </a:p>
          <a:p>
            <a:pPr marL="0" indent="0">
              <a:spcBef>
                <a:spcPts val="1000"/>
              </a:spcBef>
              <a:buClr>
                <a:srgbClr val="6F6F64">
                  <a:lumMod val="50000"/>
                </a:srgbClr>
              </a:buClr>
              <a:buNone/>
            </a:pPr>
            <a:endParaRPr lang="en-US" sz="2000" kern="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3620" y="6299201"/>
            <a:ext cx="4276480" cy="468312"/>
          </a:xfrm>
        </p:spPr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49289"/>
            <a:ext cx="11323975" cy="972000"/>
          </a:xfrm>
          <a:noFill/>
          <a:ln>
            <a:noFill/>
          </a:ln>
        </p:spPr>
        <p:txBody>
          <a:bodyPr vert="horz" lIns="140400" tIns="0" rIns="144000" bIns="0" rtlCol="0" anchor="t" anchorCtr="0">
            <a:noAutofit/>
          </a:bodyPr>
          <a:lstStyle/>
          <a:p>
            <a:pPr lvl="0"/>
            <a:r>
              <a:rPr lang="de-CH" dirty="0" smtClean="0"/>
              <a:t>SNSF: Early Postdoc.Mobility Fellowships (EPM)</a:t>
            </a:r>
            <a:endParaRPr lang="en-GB" sz="2000" dirty="0"/>
          </a:p>
        </p:txBody>
      </p:sp>
      <p:sp>
        <p:nvSpPr>
          <p:cNvPr id="7" name="AutoShape 2" descr="Logo European Commission"/>
          <p:cNvSpPr>
            <a:spLocks noChangeAspect="1" noChangeArrowheads="1"/>
          </p:cNvSpPr>
          <p:nvPr/>
        </p:nvSpPr>
        <p:spPr bwMode="auto">
          <a:xfrm>
            <a:off x="207352" y="-144463"/>
            <a:ext cx="40624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899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kern="0" dirty="0"/>
              <a:t>Goal: </a:t>
            </a:r>
            <a:r>
              <a:rPr lang="en-US" sz="2000" kern="0" dirty="0"/>
              <a:t>research stay abroad after PhD, to enhance academic profile, preparation for scientific career (in Switzerland</a:t>
            </a:r>
            <a:r>
              <a:rPr lang="en-US" sz="2000" kern="0" dirty="0" smtClean="0"/>
              <a:t>)</a:t>
            </a:r>
          </a:p>
          <a:p>
            <a:pPr marL="0" indent="0">
              <a:buNone/>
            </a:pPr>
            <a:r>
              <a:rPr lang="en-US" sz="2000" b="1" kern="0" dirty="0"/>
              <a:t>Research location: </a:t>
            </a:r>
            <a:r>
              <a:rPr lang="en-US" sz="2000" kern="0" dirty="0"/>
              <a:t>different </a:t>
            </a:r>
            <a:r>
              <a:rPr lang="en-US" sz="2000" kern="0" dirty="0" smtClean="0"/>
              <a:t>from </a:t>
            </a:r>
            <a:r>
              <a:rPr lang="en-US" sz="2000" kern="0" dirty="0"/>
              <a:t>place of education, not in the home country</a:t>
            </a:r>
          </a:p>
          <a:p>
            <a:pPr marL="0" indent="0">
              <a:buNone/>
            </a:pPr>
            <a:r>
              <a:rPr lang="en-US" sz="2000" b="1" kern="0" dirty="0" smtClean="0"/>
              <a:t>Eligibility: </a:t>
            </a:r>
            <a:r>
              <a:rPr lang="en-US" sz="2000" kern="0" dirty="0" smtClean="0"/>
              <a:t>up to three years after PhD completion and valid residence permit</a:t>
            </a:r>
            <a:endParaRPr lang="en-US" sz="2000" kern="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000" b="1" dirty="0"/>
              <a:t>Benefits: </a:t>
            </a:r>
            <a:r>
              <a:rPr lang="en-US" sz="2000" dirty="0" smtClean="0"/>
              <a:t>same as EPM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de-CH" sz="2000" b="1" dirty="0" smtClean="0"/>
              <a:t>Duration</a:t>
            </a:r>
            <a:r>
              <a:rPr lang="de-CH" sz="2000" b="1" dirty="0"/>
              <a:t>: </a:t>
            </a:r>
            <a:r>
              <a:rPr lang="de-CH" sz="2000" b="1" dirty="0" err="1" smtClean="0"/>
              <a:t>stay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abroad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for</a:t>
            </a:r>
            <a:r>
              <a:rPr lang="de-CH" sz="2000" b="1" dirty="0" smtClean="0"/>
              <a:t> </a:t>
            </a:r>
            <a:r>
              <a:rPr lang="en-US" sz="2000" b="1" dirty="0" smtClean="0"/>
              <a:t>24 months (12 months min)</a:t>
            </a:r>
            <a:r>
              <a:rPr lang="en-US" sz="2000" dirty="0" smtClean="0"/>
              <a:t>, </a:t>
            </a:r>
            <a:r>
              <a:rPr lang="en-US" sz="2000" dirty="0"/>
              <a:t>with possible </a:t>
            </a:r>
            <a:r>
              <a:rPr lang="en-US" sz="2000" b="1" dirty="0"/>
              <a:t>return grants </a:t>
            </a:r>
            <a:r>
              <a:rPr lang="en-US" sz="2000" dirty="0"/>
              <a:t>to CH from </a:t>
            </a:r>
            <a:r>
              <a:rPr lang="en-US" sz="2000" b="1" dirty="0"/>
              <a:t>3 to 12 months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 smtClean="0"/>
              <a:t>…for </a:t>
            </a:r>
            <a:r>
              <a:rPr lang="en-US" sz="2000" dirty="0"/>
              <a:t>previous EPM-Fellows, a PM </a:t>
            </a:r>
            <a:r>
              <a:rPr lang="en-US" sz="2000" dirty="0" smtClean="0"/>
              <a:t>as </a:t>
            </a:r>
            <a:r>
              <a:rPr lang="en-US" sz="2000" dirty="0"/>
              <a:t>a prolongation is possible. However, time windows become very narrow!</a:t>
            </a:r>
          </a:p>
          <a:p>
            <a:pPr marL="0" indent="0">
              <a:buNone/>
            </a:pPr>
            <a:r>
              <a:rPr lang="en-US" sz="2000" b="1" kern="0" dirty="0" smtClean="0"/>
              <a:t>Evaluation committee: </a:t>
            </a:r>
            <a:r>
              <a:rPr lang="en-US" sz="2000" kern="0" dirty="0"/>
              <a:t>SNSF committee</a:t>
            </a:r>
          </a:p>
          <a:p>
            <a:pPr marL="0" indent="0">
              <a:buNone/>
            </a:pPr>
            <a:r>
              <a:rPr lang="en-US" sz="2000" b="1" kern="0" dirty="0"/>
              <a:t>Success rate: </a:t>
            </a:r>
            <a:r>
              <a:rPr lang="en-US" sz="2000" kern="0" dirty="0"/>
              <a:t>about 50%</a:t>
            </a:r>
          </a:p>
          <a:p>
            <a:pPr marL="0" indent="0">
              <a:buNone/>
            </a:pPr>
            <a:endParaRPr lang="en-US" sz="2399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1632" y="706589"/>
            <a:ext cx="11323975" cy="971620"/>
          </a:xfrm>
          <a:solidFill>
            <a:schemeClr val="bg1"/>
          </a:solidFill>
        </p:spPr>
        <p:txBody>
          <a:bodyPr/>
          <a:lstStyle/>
          <a:p>
            <a:r>
              <a:rPr lang="de-CH" dirty="0" smtClean="0"/>
              <a:t>SNSF: </a:t>
            </a:r>
            <a:r>
              <a:rPr lang="de-CH" dirty="0" err="1" smtClean="0"/>
              <a:t>Postdoc.Mobility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b="0" dirty="0" smtClean="0"/>
              <a:t>Deadlines: 1 </a:t>
            </a:r>
            <a:r>
              <a:rPr lang="de-CH" sz="2000" b="0" dirty="0" err="1" smtClean="0"/>
              <a:t>February</a:t>
            </a:r>
            <a:r>
              <a:rPr lang="de-CH" sz="2000" b="0" dirty="0" smtClean="0"/>
              <a:t>, 1 August</a:t>
            </a:r>
            <a:endParaRPr lang="de-CH" sz="2000" b="0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7602"/>
            <a:ext cx="815772" cy="468129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15.4.2019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algn="r">
              <a:defRPr sz="800"/>
            </a:lvl1pPr>
          </a:lstStyle>
          <a:p>
            <a:r>
              <a:rPr lang="en-GB" dirty="0" smtClean="0"/>
              <a:t>Elisabeth Mitter</a:t>
            </a:r>
            <a:endParaRPr lang="en-GB" dirty="0"/>
          </a:p>
        </p:txBody>
      </p:sp>
      <p:sp>
        <p:nvSpPr>
          <p:cNvPr id="11" name="Foliennummernplatzhalter 5"/>
          <p:cNvSpPr txBox="1">
            <a:spLocks/>
          </p:cNvSpPr>
          <p:nvPr/>
        </p:nvSpPr>
        <p:spPr>
          <a:xfrm>
            <a:off x="11497309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algn="r">
              <a:defRPr sz="800"/>
            </a:lvl1pPr>
          </a:lstStyle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85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7517" y="664201"/>
            <a:ext cx="11141558" cy="971620"/>
          </a:xfrm>
          <a:noFill/>
        </p:spPr>
        <p:txBody>
          <a:bodyPr vert="horz" lIns="9596" tIns="0" rIns="9596" bIns="0" rtlCol="0" anchor="b" anchorCtr="0">
            <a:noAutofit/>
          </a:bodyPr>
          <a:lstStyle/>
          <a:p>
            <a:r>
              <a:rPr lang="de-CH" dirty="0" smtClean="0">
                <a:latin typeface="+mn-lt"/>
                <a:ea typeface="+mn-ea"/>
                <a:cs typeface="+mn-cs"/>
              </a:rPr>
              <a:t>SNSF: Postdoc.Mobility</a:t>
            </a:r>
            <a:r>
              <a:rPr lang="de-CH" dirty="0">
                <a:latin typeface="+mn-lt"/>
                <a:ea typeface="+mn-ea"/>
                <a:cs typeface="+mn-cs"/>
              </a:rPr>
              <a:t>: </a:t>
            </a:r>
            <a:r>
              <a:rPr lang="en-US" dirty="0">
                <a:latin typeface="+mn-lt"/>
                <a:ea typeface="+mn-ea"/>
                <a:cs typeface="+mn-cs"/>
              </a:rPr>
              <a:t>Towards one postdoc mobility scheme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de-CH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7" y="1305878"/>
            <a:ext cx="10990877" cy="497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766571" y="3112719"/>
            <a:ext cx="1435608" cy="4854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b="1" dirty="0" smtClean="0">
                <a:solidFill>
                  <a:srgbClr val="FF0000"/>
                </a:solidFill>
              </a:rPr>
              <a:t>Next Deadline: </a:t>
            </a:r>
          </a:p>
          <a:p>
            <a:pPr algn="ctr"/>
            <a:r>
              <a:rPr lang="de-CH" sz="1200" b="1" dirty="0" smtClean="0">
                <a:solidFill>
                  <a:srgbClr val="FF0000"/>
                </a:solidFill>
              </a:rPr>
              <a:t>1 September 2019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260782" y="2523124"/>
            <a:ext cx="1641766" cy="5260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b="1" dirty="0" smtClean="0">
                <a:solidFill>
                  <a:srgbClr val="FF0000"/>
                </a:solidFill>
              </a:rPr>
              <a:t>Next Deadline: </a:t>
            </a:r>
          </a:p>
          <a:p>
            <a:pPr algn="ctr"/>
            <a:r>
              <a:rPr lang="de-CH" sz="1200" b="1" dirty="0" smtClean="0">
                <a:solidFill>
                  <a:srgbClr val="FF0000"/>
                </a:solidFill>
              </a:rPr>
              <a:t>1 August 2019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5799" y="3995928"/>
            <a:ext cx="8513859" cy="6949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b="1" dirty="0" err="1" smtClean="0">
                <a:solidFill>
                  <a:srgbClr val="FF0000"/>
                </a:solidFill>
              </a:rPr>
              <a:t>Condition</a:t>
            </a:r>
            <a:r>
              <a:rPr lang="de-CH" b="1" dirty="0" smtClean="0">
                <a:solidFill>
                  <a:srgbClr val="FF0000"/>
                </a:solidFill>
              </a:rPr>
              <a:t>: Valid </a:t>
            </a:r>
            <a:r>
              <a:rPr lang="de-CH" b="1" dirty="0" err="1" smtClean="0">
                <a:solidFill>
                  <a:srgbClr val="FF0000"/>
                </a:solidFill>
              </a:rPr>
              <a:t>residence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permit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or</a:t>
            </a:r>
            <a:r>
              <a:rPr lang="de-CH" b="1" dirty="0" smtClean="0">
                <a:solidFill>
                  <a:srgbClr val="FF0000"/>
                </a:solidFill>
              </a:rPr>
              <a:t> CH </a:t>
            </a:r>
            <a:r>
              <a:rPr lang="de-CH" b="1" dirty="0" err="1" smtClean="0">
                <a:solidFill>
                  <a:srgbClr val="FF0000"/>
                </a:solidFill>
              </a:rPr>
              <a:t>passport</a:t>
            </a:r>
            <a:r>
              <a:rPr lang="de-CH" b="1" dirty="0" smtClean="0">
                <a:solidFill>
                  <a:srgbClr val="FF0000"/>
                </a:solidFill>
              </a:rPr>
              <a:t> on </a:t>
            </a:r>
            <a:r>
              <a:rPr lang="de-CH" b="1" dirty="0" err="1" smtClean="0">
                <a:solidFill>
                  <a:srgbClr val="FF0000"/>
                </a:solidFill>
              </a:rPr>
              <a:t>submission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date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5800" y="4590288"/>
            <a:ext cx="11137391" cy="181452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 smtClean="0">
                <a:solidFill>
                  <a:schemeClr val="tx1"/>
                </a:solidFill>
              </a:rPr>
              <a:t>EPM = Early Postdoc.Mobility</a:t>
            </a:r>
            <a:r>
              <a:rPr lang="de-CH" sz="2000" dirty="0" smtClean="0">
                <a:solidFill>
                  <a:schemeClr val="tx1"/>
                </a:solidFill>
              </a:rPr>
              <a:t>: </a:t>
            </a:r>
            <a:r>
              <a:rPr lang="de-CH" sz="2000" dirty="0" err="1" smtClean="0">
                <a:solidFill>
                  <a:schemeClr val="tx1"/>
                </a:solidFill>
              </a:rPr>
              <a:t>Supported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stay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abroad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by</a:t>
            </a:r>
            <a:r>
              <a:rPr lang="de-CH" sz="2000" dirty="0" smtClean="0">
                <a:solidFill>
                  <a:schemeClr val="tx1"/>
                </a:solidFill>
              </a:rPr>
              <a:t> SNSF: 18 </a:t>
            </a:r>
            <a:r>
              <a:rPr lang="de-CH" sz="2000" dirty="0" err="1" smtClean="0">
                <a:solidFill>
                  <a:schemeClr val="tx1"/>
                </a:solidFill>
              </a:rPr>
              <a:t>months</a:t>
            </a:r>
            <a:r>
              <a:rPr lang="de-CH" sz="2000" dirty="0">
                <a:solidFill>
                  <a:schemeClr val="tx1"/>
                </a:solidFill>
              </a:rPr>
              <a:t>. ETH </a:t>
            </a:r>
            <a:r>
              <a:rPr lang="de-CH" sz="2000" dirty="0" smtClean="0">
                <a:solidFill>
                  <a:schemeClr val="tx1"/>
                </a:solidFill>
              </a:rPr>
              <a:t>Zurich Research </a:t>
            </a:r>
            <a:r>
              <a:rPr lang="de-CH" sz="2000" dirty="0" err="1" smtClean="0">
                <a:solidFill>
                  <a:schemeClr val="tx1"/>
                </a:solidFill>
              </a:rPr>
              <a:t>Commission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expects</a:t>
            </a:r>
            <a:r>
              <a:rPr lang="de-CH" sz="2000" dirty="0" smtClean="0">
                <a:solidFill>
                  <a:schemeClr val="tx1"/>
                </a:solidFill>
              </a:rPr>
              <a:t> + 6 </a:t>
            </a:r>
            <a:r>
              <a:rPr lang="de-CH" sz="2000" dirty="0" err="1" smtClean="0">
                <a:solidFill>
                  <a:schemeClr val="tx1"/>
                </a:solidFill>
              </a:rPr>
              <a:t>months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paid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by</a:t>
            </a:r>
            <a:r>
              <a:rPr lang="de-CH" sz="2000" dirty="0" smtClean="0">
                <a:solidFill>
                  <a:schemeClr val="tx1"/>
                </a:solidFill>
              </a:rPr>
              <a:t> host in lab </a:t>
            </a:r>
            <a:r>
              <a:rPr lang="de-CH" sz="2000" dirty="0" err="1" smtClean="0">
                <a:solidFill>
                  <a:schemeClr val="tx1"/>
                </a:solidFill>
              </a:rPr>
              <a:t>abroad</a:t>
            </a:r>
            <a:r>
              <a:rPr lang="de-CH" sz="2000" dirty="0" smtClean="0">
                <a:solidFill>
                  <a:schemeClr val="tx1"/>
                </a:solidFill>
              </a:rPr>
              <a:t>. </a:t>
            </a:r>
          </a:p>
          <a:p>
            <a:endParaRPr lang="de-CH" sz="2000" b="1" dirty="0" smtClean="0">
              <a:solidFill>
                <a:schemeClr val="tx1"/>
              </a:solidFill>
            </a:endParaRPr>
          </a:p>
          <a:p>
            <a:r>
              <a:rPr lang="de-CH" sz="2000" b="1" dirty="0" smtClean="0">
                <a:solidFill>
                  <a:schemeClr val="tx1"/>
                </a:solidFill>
              </a:rPr>
              <a:t>PM = Postdoc Mobility: </a:t>
            </a:r>
            <a:r>
              <a:rPr lang="de-CH" sz="2000" dirty="0" err="1" smtClean="0">
                <a:solidFill>
                  <a:schemeClr val="tx1"/>
                </a:solidFill>
              </a:rPr>
              <a:t>Supported</a:t>
            </a:r>
            <a:r>
              <a:rPr lang="de-CH" sz="2000" b="1" dirty="0" smtClean="0">
                <a:solidFill>
                  <a:schemeClr val="tx1"/>
                </a:solidFill>
              </a:rPr>
              <a:t> </a:t>
            </a:r>
            <a:r>
              <a:rPr lang="de-CH" sz="2000" dirty="0" smtClean="0">
                <a:solidFill>
                  <a:schemeClr val="tx1"/>
                </a:solidFill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</a:rPr>
              <a:t>tay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abroad </a:t>
            </a:r>
            <a:r>
              <a:rPr lang="en-US" sz="2000" dirty="0" smtClean="0">
                <a:solidFill>
                  <a:schemeClr val="tx1"/>
                </a:solidFill>
              </a:rPr>
              <a:t>by SNSF 24 </a:t>
            </a:r>
            <a:r>
              <a:rPr lang="en-US" sz="2000" dirty="0">
                <a:solidFill>
                  <a:schemeClr val="tx1"/>
                </a:solidFill>
              </a:rPr>
              <a:t>months, with possible return grants to CH from 3 to 12 months, open to all </a:t>
            </a:r>
            <a:r>
              <a:rPr lang="en-US" sz="2000" dirty="0" smtClean="0">
                <a:solidFill>
                  <a:schemeClr val="tx1"/>
                </a:solidFill>
              </a:rPr>
              <a:t>researchers, evaluated by SNSF directly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8726"/>
            <a:ext cx="815772" cy="468312"/>
          </a:xfrm>
        </p:spPr>
        <p:txBody>
          <a:bodyPr anchor="ctr"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16" name="Fußzeilenplatzhalter 3"/>
          <p:cNvSpPr txBox="1">
            <a:spLocks/>
          </p:cNvSpPr>
          <p:nvPr/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/>
              <a:t>Elisabeth Mitter</a:t>
            </a:r>
            <a:endParaRPr lang="de-DE" sz="800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11497309" y="6308726"/>
            <a:ext cx="355461" cy="46831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r">
              <a:defRPr sz="800"/>
            </a:lvl1pPr>
          </a:lstStyle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63728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Scientific Exchanges: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 set up and strengthen international networks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 host scientific events (</a:t>
            </a:r>
            <a:r>
              <a:rPr lang="en-US" sz="2000" dirty="0" err="1" smtClean="0"/>
              <a:t>eg</a:t>
            </a:r>
            <a:r>
              <a:rPr lang="en-US" sz="2000" dirty="0" smtClean="0"/>
              <a:t> conferences) or conduct research visits (applicant visits researchers abroad or hosts guests), 6 months max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etween CHF 2’500 and CHF 25’000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Agora:</a:t>
            </a:r>
          </a:p>
          <a:p>
            <a:r>
              <a:rPr lang="en-US" sz="2000" dirty="0" smtClean="0"/>
              <a:t>public science communication projects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elated to own research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 foster dialogue between science and society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etween CHF 5k and CHF 200K for 3 years max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1632" y="706589"/>
            <a:ext cx="11323975" cy="971620"/>
          </a:xfrm>
          <a:solidFill>
            <a:schemeClr val="bg1"/>
          </a:solidFill>
        </p:spPr>
        <p:txBody>
          <a:bodyPr/>
          <a:lstStyle/>
          <a:p>
            <a:r>
              <a:rPr lang="de-CH" dirty="0" smtClean="0"/>
              <a:t>SNSF: Scientific </a:t>
            </a:r>
            <a:r>
              <a:rPr lang="de-CH" dirty="0" err="1" smtClean="0"/>
              <a:t>Exchanges</a:t>
            </a:r>
            <a:r>
              <a:rPr lang="de-CH" dirty="0" smtClean="0"/>
              <a:t> and Agora</a:t>
            </a:r>
            <a:br>
              <a:rPr lang="de-CH" dirty="0" smtClean="0"/>
            </a:br>
            <a:endParaRPr lang="de-CH" sz="2000" b="0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7602"/>
            <a:ext cx="815772" cy="468129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15.4.2019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algn="r">
              <a:defRPr sz="800"/>
            </a:lvl1pPr>
          </a:lstStyle>
          <a:p>
            <a:r>
              <a:rPr lang="en-GB" dirty="0" smtClean="0"/>
              <a:t>Elisabeth Mitter</a:t>
            </a:r>
            <a:endParaRPr lang="en-GB" dirty="0"/>
          </a:p>
        </p:txBody>
      </p:sp>
      <p:sp>
        <p:nvSpPr>
          <p:cNvPr id="11" name="Foliennummernplatzhalter 5"/>
          <p:cNvSpPr txBox="1">
            <a:spLocks/>
          </p:cNvSpPr>
          <p:nvPr/>
        </p:nvSpPr>
        <p:spPr>
          <a:xfrm>
            <a:off x="11497309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algn="r">
              <a:defRPr sz="800"/>
            </a:lvl1pPr>
          </a:lstStyle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45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631" y="2024064"/>
            <a:ext cx="11323976" cy="4213225"/>
          </a:xfrm>
        </p:spPr>
        <p:txBody>
          <a:bodyPr/>
          <a:lstStyle/>
          <a:p>
            <a:r>
              <a:rPr lang="de-CH" dirty="0" smtClean="0"/>
              <a:t>Science </a:t>
            </a:r>
            <a:r>
              <a:rPr lang="de-CH" dirty="0" err="1" smtClean="0"/>
              <a:t>first</a:t>
            </a:r>
            <a:r>
              <a:rPr lang="de-CH" dirty="0" smtClean="0"/>
              <a:t>!</a:t>
            </a:r>
          </a:p>
          <a:p>
            <a:r>
              <a:rPr lang="en-GB" dirty="0" smtClean="0"/>
              <a:t>Urban legends - be aware that they exist and find out for yourself</a:t>
            </a:r>
          </a:p>
          <a:p>
            <a:r>
              <a:rPr lang="en-GB" dirty="0" smtClean="0"/>
              <a:t>Read carefully through the instructions: deadlines, check your eligibility, if in doubt contact the managing offices</a:t>
            </a:r>
          </a:p>
          <a:p>
            <a:r>
              <a:rPr lang="de-CH" dirty="0"/>
              <a:t>Plan </a:t>
            </a:r>
            <a:r>
              <a:rPr lang="de-CH" dirty="0" err="1"/>
              <a:t>ahead</a:t>
            </a:r>
            <a:r>
              <a:rPr lang="de-CH" dirty="0"/>
              <a:t> – </a:t>
            </a:r>
            <a:r>
              <a:rPr lang="de-CH" dirty="0" err="1"/>
              <a:t>eligibility</a:t>
            </a:r>
            <a:r>
              <a:rPr lang="de-CH" dirty="0"/>
              <a:t> </a:t>
            </a:r>
            <a:r>
              <a:rPr lang="de-CH" dirty="0" err="1"/>
              <a:t>windows</a:t>
            </a:r>
            <a:r>
              <a:rPr lang="de-CH" dirty="0"/>
              <a:t> </a:t>
            </a:r>
            <a:r>
              <a:rPr lang="de-CH" dirty="0" err="1"/>
              <a:t>might</a:t>
            </a:r>
            <a:r>
              <a:rPr lang="de-CH" dirty="0"/>
              <a:t> </a:t>
            </a:r>
            <a:r>
              <a:rPr lang="de-CH" dirty="0" err="1"/>
              <a:t>close</a:t>
            </a:r>
            <a:endParaRPr lang="de-CH" dirty="0"/>
          </a:p>
          <a:p>
            <a:r>
              <a:rPr lang="de-CH" dirty="0"/>
              <a:t>Start </a:t>
            </a:r>
            <a:r>
              <a:rPr lang="de-CH" dirty="0" err="1"/>
              <a:t>early</a:t>
            </a:r>
            <a:r>
              <a:rPr lang="de-CH" dirty="0"/>
              <a:t> – </a:t>
            </a:r>
            <a:r>
              <a:rPr lang="de-CH" dirty="0" err="1"/>
              <a:t>you</a:t>
            </a:r>
            <a:r>
              <a:rPr lang="de-CH" dirty="0"/>
              <a:t> also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reference</a:t>
            </a:r>
            <a:r>
              <a:rPr lang="de-CH" dirty="0"/>
              <a:t> </a:t>
            </a:r>
            <a:r>
              <a:rPr lang="de-CH" dirty="0" err="1"/>
              <a:t>letters</a:t>
            </a:r>
            <a:r>
              <a:rPr lang="de-CH" dirty="0"/>
              <a:t>, </a:t>
            </a:r>
            <a:r>
              <a:rPr lang="de-CH" dirty="0" err="1"/>
              <a:t>confirmation</a:t>
            </a:r>
            <a:r>
              <a:rPr lang="de-CH" dirty="0"/>
              <a:t> of host </a:t>
            </a:r>
            <a:r>
              <a:rPr lang="de-CH" dirty="0" err="1"/>
              <a:t>institutions</a:t>
            </a:r>
            <a:r>
              <a:rPr lang="de-CH" dirty="0"/>
              <a:t>, etc</a:t>
            </a:r>
            <a:r>
              <a:rPr lang="de-CH" dirty="0" smtClean="0"/>
              <a:t>.</a:t>
            </a:r>
            <a:endParaRPr lang="en-GB" dirty="0" smtClean="0"/>
          </a:p>
          <a:p>
            <a:r>
              <a:rPr lang="en-GB" dirty="0" smtClean="0"/>
              <a:t>Talk to people who have won a fellowship (e.g. p3 research database) </a:t>
            </a:r>
          </a:p>
          <a:p>
            <a:r>
              <a:rPr lang="en-GB" dirty="0" smtClean="0"/>
              <a:t>Get informed about the evaluation committee</a:t>
            </a:r>
          </a:p>
          <a:p>
            <a:r>
              <a:rPr lang="de-CH" dirty="0"/>
              <a:t>SNSF </a:t>
            </a:r>
            <a:r>
              <a:rPr lang="de-CH" dirty="0" err="1"/>
              <a:t>instruments</a:t>
            </a:r>
            <a:r>
              <a:rPr lang="de-CH" dirty="0"/>
              <a:t>: </a:t>
            </a:r>
          </a:p>
          <a:p>
            <a:pPr lvl="1"/>
            <a:r>
              <a:rPr lang="de-CH" sz="2000" dirty="0"/>
              <a:t>Information </a:t>
            </a:r>
            <a:r>
              <a:rPr lang="de-CH" sz="2000" dirty="0" err="1"/>
              <a:t>events</a:t>
            </a:r>
            <a:r>
              <a:rPr lang="de-CH" sz="2000" dirty="0"/>
              <a:t> at/</a:t>
            </a:r>
            <a:r>
              <a:rPr lang="de-CH" sz="2000" dirty="0" err="1"/>
              <a:t>by</a:t>
            </a:r>
            <a:r>
              <a:rPr lang="de-CH" sz="2000" dirty="0"/>
              <a:t> SNSF: </a:t>
            </a:r>
            <a:r>
              <a:rPr lang="de-CH" sz="2000" dirty="0" err="1"/>
              <a:t>Advanced</a:t>
            </a:r>
            <a:r>
              <a:rPr lang="de-CH" sz="2000" dirty="0"/>
              <a:t> </a:t>
            </a:r>
            <a:r>
              <a:rPr lang="de-CH" sz="2000" dirty="0" err="1"/>
              <a:t>researchers</a:t>
            </a:r>
            <a:r>
              <a:rPr lang="de-CH" sz="2000" dirty="0"/>
              <a:t>’ </a:t>
            </a:r>
            <a:r>
              <a:rPr lang="de-CH" sz="2000" dirty="0" err="1"/>
              <a:t>days</a:t>
            </a:r>
            <a:r>
              <a:rPr lang="de-CH" sz="2000" dirty="0"/>
              <a:t>, Research </a:t>
            </a:r>
            <a:r>
              <a:rPr lang="de-CH" sz="2000" dirty="0" err="1"/>
              <a:t>days</a:t>
            </a:r>
            <a:r>
              <a:rPr lang="de-CH" sz="2000" dirty="0"/>
              <a:t> at </a:t>
            </a:r>
            <a:r>
              <a:rPr lang="de-CH" sz="2000" dirty="0" err="1"/>
              <a:t>universities</a:t>
            </a:r>
            <a:endParaRPr lang="de-CH" sz="2000" dirty="0"/>
          </a:p>
          <a:p>
            <a:pPr lvl="1"/>
            <a:r>
              <a:rPr lang="de-CH" sz="2000" dirty="0" err="1"/>
              <a:t>Ask</a:t>
            </a:r>
            <a:r>
              <a:rPr lang="de-CH" sz="2000" dirty="0"/>
              <a:t> SNSF </a:t>
            </a:r>
            <a:r>
              <a:rPr lang="de-CH" sz="2000" dirty="0" err="1"/>
              <a:t>staff</a:t>
            </a:r>
            <a:r>
              <a:rPr lang="de-CH" sz="2000" dirty="0"/>
              <a:t> – </a:t>
            </a:r>
            <a:r>
              <a:rPr lang="de-CH" sz="2000" dirty="0" err="1"/>
              <a:t>they</a:t>
            </a:r>
            <a:r>
              <a:rPr lang="de-CH" sz="2000" dirty="0"/>
              <a:t> </a:t>
            </a:r>
            <a:r>
              <a:rPr lang="de-CH" sz="2000" dirty="0" err="1"/>
              <a:t>know</a:t>
            </a:r>
            <a:r>
              <a:rPr lang="de-CH" sz="2000" dirty="0"/>
              <a:t> </a:t>
            </a:r>
            <a:r>
              <a:rPr lang="de-CH" sz="2000" dirty="0" err="1"/>
              <a:t>best</a:t>
            </a:r>
            <a:endParaRPr lang="de-CH" sz="2000" dirty="0"/>
          </a:p>
          <a:p>
            <a:endParaRPr lang="en-GB" dirty="0" smtClean="0"/>
          </a:p>
          <a:p>
            <a:endParaRPr lang="de-CH" sz="2800" dirty="0" smtClean="0"/>
          </a:p>
          <a:p>
            <a:endParaRPr lang="de-CH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Some tips</a:t>
            </a:r>
            <a:endParaRPr lang="de-CH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8726"/>
            <a:ext cx="815772" cy="468312"/>
          </a:xfrm>
        </p:spPr>
        <p:txBody>
          <a:bodyPr anchor="ctr"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 smtClean="0"/>
              <a:t>Elisabeth Mitter</a:t>
            </a:r>
            <a:endParaRPr lang="de-DE" sz="80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609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 err="1" smtClean="0"/>
              <a:t>Thank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you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for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your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attention</a:t>
            </a:r>
            <a:r>
              <a:rPr lang="de-CH" sz="2400" b="1" dirty="0" smtClean="0"/>
              <a:t>!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Further </a:t>
            </a:r>
            <a:r>
              <a:rPr lang="de-CH" dirty="0" err="1" smtClean="0"/>
              <a:t>information</a:t>
            </a:r>
            <a:r>
              <a:rPr lang="de-CH" dirty="0" smtClean="0"/>
              <a:t>:</a:t>
            </a:r>
            <a:endParaRPr lang="de-CH" dirty="0"/>
          </a:p>
          <a:p>
            <a:pPr marL="0" indent="0">
              <a:buNone/>
            </a:pPr>
            <a:r>
              <a:rPr lang="de-CH" b="1" dirty="0" smtClean="0"/>
              <a:t>Office of Research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ethfellows@sl.ethz.ch</a:t>
            </a:r>
          </a:p>
          <a:p>
            <a:pPr marL="0" indent="0">
              <a:buNone/>
            </a:pPr>
            <a:r>
              <a:rPr lang="de-CH" dirty="0"/>
              <a:t>s</a:t>
            </a:r>
            <a:r>
              <a:rPr lang="de-CH" dirty="0" smtClean="0"/>
              <a:t>nf_fellows@sl.ethz.ch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Elisabeth Mitter</a:t>
            </a:r>
          </a:p>
          <a:p>
            <a:pPr marL="0" indent="0">
              <a:buNone/>
            </a:pPr>
            <a:r>
              <a:rPr lang="de-CH" dirty="0" smtClean="0"/>
              <a:t>elisabeth.mitter@sl.ethz.ch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467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b="1" dirty="0" smtClean="0"/>
              <a:t>ETHZ internal funding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smtClean="0"/>
              <a:t>ETHZ Career Seed Grants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smtClean="0"/>
              <a:t>ETH Fellowships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err="1"/>
              <a:t>Branco</a:t>
            </a:r>
            <a:r>
              <a:rPr lang="en-US" sz="2000" dirty="0"/>
              <a:t> Weiss </a:t>
            </a:r>
            <a:r>
              <a:rPr lang="en-US" sz="2000" dirty="0" smtClean="0"/>
              <a:t>Fellowships</a:t>
            </a:r>
            <a:endParaRPr lang="en-US" sz="20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b="1" dirty="0" smtClean="0"/>
              <a:t>SNSF </a:t>
            </a:r>
            <a:r>
              <a:rPr lang="en-US" b="1" dirty="0"/>
              <a:t>funding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smtClean="0"/>
              <a:t>Ambizione </a:t>
            </a:r>
            <a:r>
              <a:rPr lang="en-US" sz="2000" dirty="0"/>
              <a:t>Fellowships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smtClean="0"/>
              <a:t>PRIMA </a:t>
            </a:r>
            <a:r>
              <a:rPr lang="en-US" sz="2000" dirty="0"/>
              <a:t>Fellowships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err="1" smtClean="0"/>
              <a:t>Eccellenza</a:t>
            </a:r>
            <a:r>
              <a:rPr lang="en-US" sz="2000" dirty="0" smtClean="0"/>
              <a:t> </a:t>
            </a:r>
            <a:r>
              <a:rPr lang="en-US" sz="2000" dirty="0"/>
              <a:t>Fellowships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smtClean="0"/>
              <a:t>Early </a:t>
            </a:r>
            <a:r>
              <a:rPr lang="en-US" sz="2000" dirty="0" err="1" smtClean="0"/>
              <a:t>Postdoc.Mobility</a:t>
            </a:r>
            <a:endParaRPr lang="en-US" sz="2000" dirty="0"/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err="1" smtClean="0"/>
              <a:t>Postdoc.Mobility</a:t>
            </a:r>
            <a:endParaRPr lang="en-US" sz="2000" dirty="0"/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/>
              <a:t>Scientific exchanges and </a:t>
            </a:r>
            <a:r>
              <a:rPr lang="en-US" sz="2000" dirty="0" smtClean="0"/>
              <a:t>Agora</a:t>
            </a:r>
          </a:p>
          <a:p>
            <a:pPr lvl="1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dirty="0"/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dirty="0" smtClean="0"/>
              <a:t>Some tips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rgbClr val="91BDCB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e-CH" dirty="0" err="1" smtClean="0"/>
              <a:t>Overview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7" name="AutoShape 2" descr="Logo European Commission"/>
          <p:cNvSpPr>
            <a:spLocks noChangeAspect="1" noChangeArrowheads="1"/>
          </p:cNvSpPr>
          <p:nvPr/>
        </p:nvSpPr>
        <p:spPr bwMode="auto">
          <a:xfrm>
            <a:off x="207352" y="-144463"/>
            <a:ext cx="40624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93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b="1" kern="0" dirty="0" smtClean="0"/>
              <a:t>Deadlines: </a:t>
            </a:r>
            <a:r>
              <a:rPr lang="en-US" kern="0" dirty="0" smtClean="0"/>
              <a:t>1 March and 1 September, </a:t>
            </a:r>
            <a:r>
              <a:rPr lang="en-US" kern="0" dirty="0"/>
              <a:t>decision within 4 months </a:t>
            </a:r>
            <a:endParaRPr lang="en-US" kern="0" dirty="0" smtClean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b="1" kern="0" dirty="0" smtClean="0"/>
              <a:t>Characteristics: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kern="0" dirty="0" smtClean="0"/>
              <a:t>F</a:t>
            </a:r>
            <a:r>
              <a:rPr lang="en-US" dirty="0" smtClean="0"/>
              <a:t>unding for small, autonomous projects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dirty="0" smtClean="0"/>
              <a:t>Provide </a:t>
            </a:r>
            <a:r>
              <a:rPr lang="en-US" dirty="0"/>
              <a:t>support to young researchers </a:t>
            </a:r>
            <a:r>
              <a:rPr lang="en-US" dirty="0" smtClean="0"/>
              <a:t>at ETHZ </a:t>
            </a:r>
            <a:r>
              <a:rPr lang="en-US" dirty="0"/>
              <a:t>in establishing their own record of independent </a:t>
            </a:r>
            <a:r>
              <a:rPr lang="en-US" dirty="0" smtClean="0"/>
              <a:t>research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dirty="0" smtClean="0"/>
              <a:t>Explore or develop </a:t>
            </a:r>
            <a:r>
              <a:rPr lang="en-US" dirty="0"/>
              <a:t>novel, ambitious ideas, new research directions and/or collaborations </a:t>
            </a:r>
            <a:endParaRPr lang="en-US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dirty="0" smtClean="0"/>
              <a:t>E.g. pilot or feasibility studies, small, self-contained research projects, development of new methodology or technology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b="1" kern="0" dirty="0" smtClean="0"/>
              <a:t>Beneficiaries:</a:t>
            </a:r>
            <a:endParaRPr lang="en-US" b="1" kern="0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dirty="0" smtClean="0"/>
              <a:t>High-performing early-stage postdocs with academic</a:t>
            </a:r>
            <a:r>
              <a:rPr lang="en-US" dirty="0"/>
              <a:t>, non-permanent position at the ETH Zurich for the intended duration of the </a:t>
            </a:r>
            <a:r>
              <a:rPr lang="en-US" dirty="0" smtClean="0"/>
              <a:t>project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dirty="0" smtClean="0"/>
              <a:t>prior research output at ETHZ</a:t>
            </a:r>
            <a:endParaRPr lang="en-US" dirty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b="1" kern="0" dirty="0" smtClean="0"/>
              <a:t>Funding</a:t>
            </a:r>
            <a:r>
              <a:rPr lang="en-US" kern="0" dirty="0"/>
              <a:t>: 30’000 CHF for </a:t>
            </a:r>
            <a:r>
              <a:rPr lang="en-US" kern="0" dirty="0" smtClean="0"/>
              <a:t>up to one year, covers research costs, user fees, targeted travel; </a:t>
            </a:r>
            <a:r>
              <a:rPr lang="en-US" b="1" kern="0" dirty="0" smtClean="0"/>
              <a:t>no</a:t>
            </a:r>
            <a:r>
              <a:rPr lang="en-US" kern="0" dirty="0" smtClean="0"/>
              <a:t> ongoing research or postdoc salaries</a:t>
            </a:r>
            <a:endParaRPr lang="en-US" kern="0" dirty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de-CH" b="1" kern="0" dirty="0"/>
              <a:t>Evaluation </a:t>
            </a:r>
            <a:r>
              <a:rPr lang="de-CH" b="1" kern="0" dirty="0" err="1" smtClean="0"/>
              <a:t>Committee</a:t>
            </a:r>
            <a:r>
              <a:rPr lang="de-CH" kern="0" dirty="0" smtClean="0"/>
              <a:t>: </a:t>
            </a:r>
            <a:r>
              <a:rPr lang="de-CH" kern="0" dirty="0"/>
              <a:t>ETH Research </a:t>
            </a:r>
            <a:r>
              <a:rPr lang="de-CH" kern="0" dirty="0" err="1" smtClean="0"/>
              <a:t>Commission</a:t>
            </a:r>
            <a:endParaRPr lang="de-CH" kern="0" dirty="0" smtClean="0"/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r>
              <a:rPr lang="en-US" b="1" dirty="0">
                <a:solidFill>
                  <a:prstClr val="black"/>
                </a:solidFill>
              </a:rPr>
              <a:t>Country/Place: </a:t>
            </a:r>
            <a:r>
              <a:rPr lang="en-US" dirty="0">
                <a:solidFill>
                  <a:prstClr val="black"/>
                </a:solidFill>
              </a:rPr>
              <a:t>ETH </a:t>
            </a:r>
            <a:r>
              <a:rPr lang="en-US" dirty="0" smtClean="0">
                <a:solidFill>
                  <a:prstClr val="black"/>
                </a:solidFill>
              </a:rPr>
              <a:t>Zurich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rgbClr val="91BDCB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e-CH" dirty="0"/>
              <a:t>ETH Zurich Career Seed </a:t>
            </a:r>
            <a:r>
              <a:rPr lang="de-CH" dirty="0" smtClean="0"/>
              <a:t>Grants</a:t>
            </a:r>
            <a:br>
              <a:rPr lang="de-CH" dirty="0" smtClean="0"/>
            </a:br>
            <a:r>
              <a:rPr lang="de-CH" sz="2000" dirty="0" smtClean="0">
                <a:hlinkClick r:id="rId3"/>
              </a:rPr>
              <a:t>www.seedprojects.ethz.ch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7" name="AutoShape 2" descr="Logo European Commission"/>
          <p:cNvSpPr>
            <a:spLocks noChangeAspect="1" noChangeArrowheads="1"/>
          </p:cNvSpPr>
          <p:nvPr/>
        </p:nvSpPr>
        <p:spPr bwMode="auto">
          <a:xfrm>
            <a:off x="207352" y="-144463"/>
            <a:ext cx="40624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7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sz="2000" b="1" kern="0" dirty="0" smtClean="0"/>
              <a:t>Deadlines: </a:t>
            </a:r>
            <a:r>
              <a:rPr lang="en-US" sz="2000" kern="0" dirty="0" smtClean="0"/>
              <a:t>1 March and 1 September, </a:t>
            </a:r>
            <a:r>
              <a:rPr lang="en-US" sz="2000" kern="0" dirty="0"/>
              <a:t>decision within 4 months </a:t>
            </a:r>
            <a:endParaRPr lang="en-US" sz="2000" kern="0" dirty="0" smtClean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en-US" b="1" kern="0" dirty="0" smtClean="0"/>
              <a:t>Characteristics:</a:t>
            </a:r>
            <a:endParaRPr lang="en-US" sz="2000" b="1" kern="0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kern="0" dirty="0" smtClean="0"/>
              <a:t>Attract excellent </a:t>
            </a:r>
            <a:r>
              <a:rPr lang="en-US" sz="2000" kern="0" dirty="0"/>
              <a:t>young </a:t>
            </a:r>
            <a:r>
              <a:rPr lang="en-US" sz="2000" kern="0" dirty="0" smtClean="0"/>
              <a:t>scientists </a:t>
            </a:r>
            <a:r>
              <a:rPr lang="en-US" sz="2000" kern="0" dirty="0"/>
              <a:t>at the beginning of their careers to the ETH </a:t>
            </a:r>
            <a:r>
              <a:rPr lang="en-US" sz="2000" kern="0" dirty="0" smtClean="0"/>
              <a:t>Zurich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kern="0" dirty="0" smtClean="0"/>
              <a:t>Own research idea; own initiative; first step towards independence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b="1" kern="0" dirty="0"/>
              <a:t>Conditions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kern="0" dirty="0"/>
              <a:t>Up to two years after PhD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kern="0" dirty="0" smtClean="0"/>
              <a:t>Candidates </a:t>
            </a:r>
            <a:r>
              <a:rPr lang="en-US" kern="0" dirty="0"/>
              <a:t>must not have obtained their doctorate from ETH or UZH; must not have worked at ETH for more than 6 </a:t>
            </a:r>
            <a:r>
              <a:rPr lang="en-US" kern="0" dirty="0" smtClean="0"/>
              <a:t>months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endParaRPr lang="en-US" sz="2000" kern="0" dirty="0" smtClean="0"/>
          </a:p>
          <a:p>
            <a:pPr marL="0" indent="0">
              <a:spcBef>
                <a:spcPts val="1000"/>
              </a:spcBef>
              <a:buClr>
                <a:srgbClr val="6F6F64">
                  <a:lumMod val="50000"/>
                </a:srgbClr>
              </a:buClr>
              <a:buNone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sz="2000" kern="0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kern="0" dirty="0" smtClean="0"/>
              <a:t>Proposal </a:t>
            </a:r>
            <a:r>
              <a:rPr lang="en-US" kern="0" dirty="0"/>
              <a:t>is submitted together with an ETH host professor, topic of proposal can be in all fields of the </a:t>
            </a:r>
            <a:r>
              <a:rPr lang="en-US" kern="0" dirty="0" smtClean="0"/>
              <a:t>ETH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kern="0" dirty="0" smtClean="0"/>
              <a:t>Two-step evaluation procedure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r>
              <a:rPr lang="en-US" b="1" dirty="0" smtClean="0">
                <a:solidFill>
                  <a:prstClr val="black"/>
                </a:solidFill>
              </a:rPr>
              <a:t>Duration </a:t>
            </a:r>
            <a:r>
              <a:rPr lang="en-US" b="1" dirty="0">
                <a:solidFill>
                  <a:prstClr val="black"/>
                </a:solidFill>
              </a:rPr>
              <a:t>and Funding: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24 </a:t>
            </a:r>
            <a:r>
              <a:rPr lang="en-US" dirty="0">
                <a:solidFill>
                  <a:prstClr val="black"/>
                </a:solidFill>
              </a:rPr>
              <a:t>months, </a:t>
            </a:r>
            <a:r>
              <a:rPr lang="en-US" dirty="0" smtClean="0">
                <a:solidFill>
                  <a:prstClr val="black"/>
                </a:solidFill>
              </a:rPr>
              <a:t>salary and research costs, currently CHF 231’200 max 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r>
              <a:rPr lang="en-US" b="1" dirty="0">
                <a:solidFill>
                  <a:prstClr val="black"/>
                </a:solidFill>
              </a:rPr>
              <a:t>Country/Place: </a:t>
            </a:r>
            <a:r>
              <a:rPr lang="en-US" dirty="0">
                <a:solidFill>
                  <a:prstClr val="black"/>
                </a:solidFill>
              </a:rPr>
              <a:t>ETH Zurich</a:t>
            </a:r>
          </a:p>
          <a:p>
            <a:pPr marL="0" indent="0">
              <a:buNone/>
            </a:pPr>
            <a:r>
              <a:rPr lang="de-CH" b="1" kern="0" dirty="0" smtClean="0"/>
              <a:t>Evaluation </a:t>
            </a:r>
            <a:r>
              <a:rPr lang="de-CH" b="1" kern="0" dirty="0" err="1" smtClean="0"/>
              <a:t>Committee</a:t>
            </a:r>
            <a:r>
              <a:rPr lang="de-CH" kern="0" dirty="0" smtClean="0"/>
              <a:t>: </a:t>
            </a:r>
            <a:r>
              <a:rPr lang="de-CH" kern="0" dirty="0"/>
              <a:t>ETH Research </a:t>
            </a:r>
            <a:r>
              <a:rPr lang="de-CH" kern="0" dirty="0" err="1" smtClean="0"/>
              <a:t>Commission</a:t>
            </a:r>
            <a:endParaRPr lang="en-US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bout 28 new fellows/year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r>
              <a:rPr lang="en-US" dirty="0" err="1" smtClean="0">
                <a:solidFill>
                  <a:prstClr val="black"/>
                </a:solidFill>
              </a:rPr>
              <a:t>Cofunded</a:t>
            </a:r>
            <a:r>
              <a:rPr lang="en-US" dirty="0" smtClean="0">
                <a:solidFill>
                  <a:prstClr val="black"/>
                </a:solidFill>
              </a:rPr>
              <a:t> by Marie </a:t>
            </a:r>
            <a:r>
              <a:rPr lang="en-US" dirty="0" err="1" smtClean="0">
                <a:solidFill>
                  <a:prstClr val="black"/>
                </a:solidFill>
              </a:rPr>
              <a:t>Sklodowska</a:t>
            </a:r>
            <a:r>
              <a:rPr lang="en-US" dirty="0" smtClean="0">
                <a:solidFill>
                  <a:prstClr val="black"/>
                </a:solidFill>
              </a:rPr>
              <a:t> Curie-Actions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6F6F64">
                  <a:lumMod val="50000"/>
                </a:srgbClr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rgbClr val="D8B188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e-CH" dirty="0"/>
              <a:t>ETH Fellows </a:t>
            </a:r>
            <a:br>
              <a:rPr lang="de-CH" dirty="0"/>
            </a:br>
            <a:r>
              <a:rPr lang="de-CH" sz="2000" dirty="0">
                <a:hlinkClick r:id="rId3"/>
              </a:rPr>
              <a:t>www.ethfellows.ethz.ch</a:t>
            </a:r>
            <a:endParaRPr lang="de-CH" sz="2000" dirty="0"/>
          </a:p>
        </p:txBody>
      </p:sp>
      <p:sp>
        <p:nvSpPr>
          <p:cNvPr id="7" name="AutoShape 2" descr="Logo European Commission"/>
          <p:cNvSpPr>
            <a:spLocks noChangeAspect="1" noChangeArrowheads="1"/>
          </p:cNvSpPr>
          <p:nvPr/>
        </p:nvSpPr>
        <p:spPr bwMode="auto">
          <a:xfrm>
            <a:off x="207352" y="-144463"/>
            <a:ext cx="40624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4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21"/>
              </a:spcBef>
              <a:buNone/>
            </a:pPr>
            <a:r>
              <a:rPr lang="en-US" b="1" kern="0" dirty="0" smtClean="0"/>
              <a:t>Deadline: </a:t>
            </a:r>
            <a:r>
              <a:rPr lang="en-US" kern="0" dirty="0"/>
              <a:t>15 </a:t>
            </a:r>
            <a:r>
              <a:rPr lang="en-US" kern="0" dirty="0" smtClean="0"/>
              <a:t>January</a:t>
            </a:r>
          </a:p>
          <a:p>
            <a:pPr marL="0" indent="0">
              <a:spcBef>
                <a:spcPts val="621"/>
              </a:spcBef>
              <a:buNone/>
            </a:pPr>
            <a:r>
              <a:rPr lang="en-US" b="1" dirty="0" smtClean="0"/>
              <a:t>Characteristics:</a:t>
            </a:r>
          </a:p>
          <a:p>
            <a:pPr>
              <a:spcBef>
                <a:spcPts val="621"/>
              </a:spcBef>
            </a:pPr>
            <a:r>
              <a:rPr lang="en-US" dirty="0" smtClean="0"/>
              <a:t>Supporting </a:t>
            </a:r>
            <a:r>
              <a:rPr lang="en-US" dirty="0"/>
              <a:t>postdocs from </a:t>
            </a:r>
            <a:r>
              <a:rPr lang="en-US" dirty="0" smtClean="0"/>
              <a:t>all disciplines, with a novel and rigorous project, and </a:t>
            </a:r>
            <a:r>
              <a:rPr lang="en-US" dirty="0"/>
              <a:t>willing </a:t>
            </a:r>
            <a:r>
              <a:rPr lang="en-US" dirty="0" smtClean="0"/>
              <a:t>to engage in dialogue with other disciplines and on relevant social issues</a:t>
            </a:r>
          </a:p>
          <a:p>
            <a:pPr>
              <a:spcBef>
                <a:spcPts val="621"/>
              </a:spcBef>
            </a:pPr>
            <a:r>
              <a:rPr lang="en-US" dirty="0" smtClean="0"/>
              <a:t>Fellows are free to work at research institutions anywhere in the world </a:t>
            </a:r>
          </a:p>
          <a:p>
            <a:pPr>
              <a:spcBef>
                <a:spcPts val="621"/>
              </a:spcBef>
            </a:pPr>
            <a:r>
              <a:rPr lang="en-US" dirty="0" smtClean="0"/>
              <a:t>Evaluated by </a:t>
            </a:r>
            <a:r>
              <a:rPr lang="en-US" dirty="0" err="1" smtClean="0"/>
              <a:t>Branco</a:t>
            </a:r>
            <a:r>
              <a:rPr lang="en-US" dirty="0" smtClean="0"/>
              <a:t> Weiss Directorate, selected ETH faculty members, and external reviewers</a:t>
            </a:r>
          </a:p>
          <a:p>
            <a:pPr>
              <a:spcBef>
                <a:spcPts val="621"/>
              </a:spcBef>
            </a:pPr>
            <a:r>
              <a:rPr lang="en-US" dirty="0" smtClean="0"/>
              <a:t>Two-step procedure with interview</a:t>
            </a:r>
          </a:p>
          <a:p>
            <a:pPr>
              <a:spcBef>
                <a:spcPts val="621"/>
              </a:spcBef>
            </a:pPr>
            <a:endParaRPr lang="en-US" dirty="0"/>
          </a:p>
          <a:p>
            <a:pPr>
              <a:spcBef>
                <a:spcPts val="621"/>
              </a:spcBef>
            </a:pP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621"/>
              </a:spcBef>
              <a:buNone/>
            </a:pPr>
            <a:r>
              <a:rPr lang="en-US" b="1" dirty="0"/>
              <a:t>Conditions: </a:t>
            </a:r>
          </a:p>
          <a:p>
            <a:pPr>
              <a:spcBef>
                <a:spcPts val="621"/>
              </a:spcBef>
            </a:pPr>
            <a:r>
              <a:rPr lang="en-US" dirty="0"/>
              <a:t>up to five years after PhD</a:t>
            </a:r>
          </a:p>
          <a:p>
            <a:pPr>
              <a:spcBef>
                <a:spcPts val="621"/>
              </a:spcBef>
            </a:pPr>
            <a:r>
              <a:rPr lang="en-US" dirty="0"/>
              <a:t>Record of outstanding scientific achievement</a:t>
            </a:r>
          </a:p>
          <a:p>
            <a:pPr>
              <a:spcBef>
                <a:spcPts val="621"/>
              </a:spcBef>
            </a:pPr>
            <a:r>
              <a:rPr lang="en-US" dirty="0"/>
              <a:t>project departs from mainstream of discipline</a:t>
            </a:r>
          </a:p>
          <a:p>
            <a:pPr marL="0" indent="0">
              <a:spcBef>
                <a:spcPts val="621"/>
              </a:spcBef>
              <a:buNone/>
            </a:pPr>
            <a:r>
              <a:rPr lang="en-US" b="1" dirty="0" smtClean="0"/>
              <a:t>Duration </a:t>
            </a:r>
            <a:r>
              <a:rPr lang="en-US" b="1" dirty="0"/>
              <a:t>and Funding: </a:t>
            </a:r>
            <a:r>
              <a:rPr lang="en-US" dirty="0"/>
              <a:t>Financial support (CHF 100’000 / year) for up to five </a:t>
            </a:r>
            <a:r>
              <a:rPr lang="en-US" dirty="0" smtClean="0"/>
              <a:t>years (2+3 years)</a:t>
            </a:r>
          </a:p>
          <a:p>
            <a:pPr marL="0" indent="0">
              <a:spcBef>
                <a:spcPts val="621"/>
              </a:spcBef>
              <a:buNone/>
            </a:pPr>
            <a:r>
              <a:rPr lang="en-US" b="1" dirty="0" smtClean="0"/>
              <a:t>Target </a:t>
            </a:r>
            <a:r>
              <a:rPr lang="en-US" b="1" dirty="0"/>
              <a:t>size: </a:t>
            </a:r>
            <a:r>
              <a:rPr lang="en-US" dirty="0"/>
              <a:t>max.10 fellows p.a. </a:t>
            </a:r>
          </a:p>
          <a:p>
            <a:pPr>
              <a:spcBef>
                <a:spcPts val="621"/>
              </a:spcBef>
              <a:buNone/>
            </a:pPr>
            <a:r>
              <a:rPr lang="en-US" b="1" dirty="0"/>
              <a:t>S</a:t>
            </a:r>
            <a:r>
              <a:rPr lang="en-US" b="1" dirty="0" smtClean="0"/>
              <a:t>uccess </a:t>
            </a:r>
            <a:r>
              <a:rPr lang="en-US" b="1" dirty="0"/>
              <a:t>rate </a:t>
            </a:r>
            <a:r>
              <a:rPr lang="en-US" dirty="0"/>
              <a:t>1–3</a:t>
            </a:r>
            <a:r>
              <a:rPr lang="en-US" dirty="0" smtClean="0"/>
              <a:t>% overall, BUT…</a:t>
            </a: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rgbClr val="D8B188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e-CH" dirty="0"/>
              <a:t>Society in Science – The Branco Weiss Fellowship</a:t>
            </a:r>
            <a:br>
              <a:rPr lang="de-CH" dirty="0"/>
            </a:br>
            <a:r>
              <a:rPr lang="de-CH" sz="2000" dirty="0">
                <a:hlinkClick r:id="rId3"/>
              </a:rPr>
              <a:t>http://www.society-in-science.org</a:t>
            </a:r>
            <a:r>
              <a:rPr lang="de-CH" sz="2000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9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84" y="1553319"/>
            <a:ext cx="3564384" cy="1032790"/>
          </a:xfrm>
          <a:prstGeom prst="rect">
            <a:avLst/>
          </a:prstGeom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4139381" y="1633863"/>
            <a:ext cx="3647970" cy="4278867"/>
          </a:xfrm>
          <a:prstGeom prst="rect">
            <a:avLst/>
          </a:prstGeom>
          <a:solidFill>
            <a:srgbClr val="EDEDE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/>
          <p:cNvSpPr/>
          <p:nvPr/>
        </p:nvSpPr>
        <p:spPr bwMode="auto">
          <a:xfrm>
            <a:off x="2935106" y="1071559"/>
            <a:ext cx="417625" cy="3167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6604" rIns="0" bIns="26604" numCol="1" rtlCol="0" anchor="t" anchorCtr="0" compatLnSpc="1">
            <a:prstTxWarp prst="textNoShape">
              <a:avLst/>
            </a:prstTxWarp>
          </a:bodyPr>
          <a:lstStyle/>
          <a:p>
            <a:pPr defTabSz="337857" fontAlgn="base">
              <a:lnSpc>
                <a:spcPts val="1774"/>
              </a:lnSpc>
              <a:spcBef>
                <a:spcPts val="443"/>
              </a:spcBef>
              <a:spcAft>
                <a:spcPct val="0"/>
              </a:spcAft>
              <a:buClr>
                <a:srgbClr val="2A6AB3"/>
              </a:buClr>
              <a:buSzPct val="110000"/>
            </a:pPr>
            <a:endParaRPr lang="de-CH" sz="4000">
              <a:latin typeface="Arial" charset="0"/>
            </a:endParaRPr>
          </a:p>
        </p:txBody>
      </p:sp>
      <p:cxnSp>
        <p:nvCxnSpPr>
          <p:cNvPr id="53" name="Gerade Verbindung 52"/>
          <p:cNvCxnSpPr/>
          <p:nvPr/>
        </p:nvCxnSpPr>
        <p:spPr>
          <a:xfrm flipV="1">
            <a:off x="465297" y="1320893"/>
            <a:ext cx="0" cy="478259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4116526" y="1309672"/>
            <a:ext cx="22855" cy="470479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V="1">
            <a:off x="7802090" y="1332166"/>
            <a:ext cx="0" cy="469496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11447621" y="1320893"/>
            <a:ext cx="0" cy="454484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961121" y="5233209"/>
            <a:ext cx="2791196" cy="376010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 smtClean="0"/>
              <a:t>Eccellenza Grants</a:t>
            </a:r>
            <a:endParaRPr lang="en-US" sz="20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5329485" y="4659736"/>
            <a:ext cx="2378695" cy="376010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/>
              <a:t>Ambizione</a:t>
            </a:r>
          </a:p>
        </p:txBody>
      </p:sp>
      <p:pic>
        <p:nvPicPr>
          <p:cNvPr id="92" name="Picture 2" descr="http://www.swissbizz.org/db-webs_kunden/hp_swissbizz/images/schweizer_kreu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18" y="1013215"/>
            <a:ext cx="19091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feld 66"/>
          <p:cNvSpPr txBox="1"/>
          <p:nvPr/>
        </p:nvSpPr>
        <p:spPr>
          <a:xfrm>
            <a:off x="1974722" y="1739963"/>
            <a:ext cx="2054960" cy="622232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b="1" dirty="0" smtClean="0"/>
              <a:t>Mobility in SNSF </a:t>
            </a:r>
            <a:r>
              <a:rPr lang="en-US" b="1" dirty="0"/>
              <a:t>projects</a:t>
            </a:r>
          </a:p>
        </p:txBody>
      </p:sp>
      <p:pic>
        <p:nvPicPr>
          <p:cNvPr id="102" name="Inhaltsplatzhalter 12"/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t="86212" r="16531" b="6285"/>
          <a:stretch/>
        </p:blipFill>
        <p:spPr>
          <a:xfrm>
            <a:off x="441355" y="5906361"/>
            <a:ext cx="11032890" cy="500400"/>
          </a:xfrm>
          <a:solidFill>
            <a:srgbClr val="FFDD83"/>
          </a:solidFill>
          <a:ln>
            <a:noFill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1355" y="607091"/>
            <a:ext cx="11323975" cy="78604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CH" sz="2800" dirty="0" smtClean="0"/>
              <a:t>SNSF Career </a:t>
            </a:r>
            <a:r>
              <a:rPr lang="de-CH" sz="2800" dirty="0" err="1"/>
              <a:t>F</a:t>
            </a:r>
            <a:r>
              <a:rPr lang="de-CH" sz="2800" dirty="0" err="1" smtClean="0"/>
              <a:t>unding</a:t>
            </a:r>
            <a:r>
              <a:rPr lang="de-CH" sz="2800" dirty="0" smtClean="0"/>
              <a:t> </a:t>
            </a:r>
            <a:r>
              <a:rPr lang="de-CH" sz="2800" dirty="0"/>
              <a:t>I</a:t>
            </a:r>
            <a:r>
              <a:rPr lang="de-CH" sz="2800" dirty="0" smtClean="0"/>
              <a:t>nstruments 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16" name="Textfeld 115"/>
          <p:cNvSpPr txBox="1"/>
          <p:nvPr/>
        </p:nvSpPr>
        <p:spPr>
          <a:xfrm>
            <a:off x="4810195" y="4073955"/>
            <a:ext cx="2873462" cy="376010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 smtClean="0"/>
              <a:t>PRIMA</a:t>
            </a:r>
            <a:endParaRPr lang="en-US" sz="2000" b="1" dirty="0"/>
          </a:p>
        </p:txBody>
      </p:sp>
      <p:pic>
        <p:nvPicPr>
          <p:cNvPr id="17" name="Picture 2" descr="http://www.swissbizz.org/db-webs_kunden/hp_swissbizz/images/schweizer_kreu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44" y="5331214"/>
            <a:ext cx="19091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swissbizz.org/db-webs_kunden/hp_swissbizz/images/schweizer_kreu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12" y="4169723"/>
            <a:ext cx="190916" cy="1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feld 56"/>
          <p:cNvSpPr txBox="1"/>
          <p:nvPr/>
        </p:nvSpPr>
        <p:spPr>
          <a:xfrm>
            <a:off x="1968501" y="2440439"/>
            <a:ext cx="2057286" cy="376010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/>
              <a:t>Doc.Mobility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297595" y="2474556"/>
            <a:ext cx="1696805" cy="683787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/>
              <a:t>Early </a:t>
            </a:r>
            <a:r>
              <a:rPr lang="en-US" sz="2000" b="1" dirty="0" smtClean="0"/>
              <a:t>Post-</a:t>
            </a:r>
            <a:r>
              <a:rPr lang="en-US" sz="2000" b="1" dirty="0" err="1" smtClean="0"/>
              <a:t>doc.Mobility</a:t>
            </a:r>
            <a:endParaRPr lang="en-US" sz="2000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4562159" y="3218823"/>
            <a:ext cx="1844991" cy="683787"/>
          </a:xfrm>
          <a:prstGeom prst="rect">
            <a:avLst/>
          </a:prstGeom>
          <a:solidFill>
            <a:srgbClr val="D8B188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 smtClean="0"/>
              <a:t>Postdoc.</a:t>
            </a:r>
            <a:br>
              <a:rPr lang="en-US" sz="2000" b="1" dirty="0" smtClean="0"/>
            </a:br>
            <a:r>
              <a:rPr lang="en-US" sz="2000" b="1" dirty="0" smtClean="0"/>
              <a:t>Mobility</a:t>
            </a:r>
            <a:endParaRPr lang="en-US" sz="2000" b="1" dirty="0"/>
          </a:p>
        </p:txBody>
      </p:sp>
      <p:cxnSp>
        <p:nvCxnSpPr>
          <p:cNvPr id="150" name="Gerade Verbindung mit Pfeil 149"/>
          <p:cNvCxnSpPr/>
          <p:nvPr/>
        </p:nvCxnSpPr>
        <p:spPr>
          <a:xfrm>
            <a:off x="465297" y="5927593"/>
            <a:ext cx="11008948" cy="0"/>
          </a:xfrm>
          <a:prstGeom prst="straightConnector1">
            <a:avLst/>
          </a:prstGeom>
          <a:ln w="57150">
            <a:noFill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feld 151"/>
          <p:cNvSpPr txBox="1"/>
          <p:nvPr/>
        </p:nvSpPr>
        <p:spPr>
          <a:xfrm>
            <a:off x="5329485" y="5033325"/>
            <a:ext cx="2378695" cy="244456"/>
          </a:xfrm>
          <a:prstGeom prst="rect">
            <a:avLst/>
          </a:prstGeom>
          <a:solidFill>
            <a:srgbClr val="91BDCB"/>
          </a:solidFill>
          <a:ln w="28575">
            <a:noFill/>
          </a:ln>
        </p:spPr>
        <p:txBody>
          <a:bodyPr wrap="square" lIns="67574" tIns="33787" rIns="67574" bIns="33787" rtlCol="0">
            <a:noAutofit/>
          </a:bodyPr>
          <a:lstStyle/>
          <a:p>
            <a:endParaRPr lang="en-US" sz="2000" b="1" dirty="0"/>
          </a:p>
        </p:txBody>
      </p:sp>
      <p:sp>
        <p:nvSpPr>
          <p:cNvPr id="156" name="Textfeld 155"/>
          <p:cNvSpPr txBox="1"/>
          <p:nvPr/>
        </p:nvSpPr>
        <p:spPr>
          <a:xfrm>
            <a:off x="7961122" y="5609219"/>
            <a:ext cx="2791196" cy="238528"/>
          </a:xfrm>
          <a:prstGeom prst="rect">
            <a:avLst/>
          </a:prstGeom>
          <a:solidFill>
            <a:srgbClr val="91BDCB"/>
          </a:solidFill>
          <a:ln w="28575">
            <a:noFill/>
          </a:ln>
        </p:spPr>
        <p:txBody>
          <a:bodyPr wrap="square" lIns="67574" tIns="33787" rIns="67574" bIns="33787" rtlCol="0">
            <a:noAutofit/>
          </a:bodyPr>
          <a:lstStyle/>
          <a:p>
            <a:endParaRPr lang="en-US" sz="20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1355" y="6008838"/>
            <a:ext cx="3666028" cy="376010"/>
          </a:xfrm>
          <a:prstGeom prst="rect">
            <a:avLst/>
          </a:prstGeom>
          <a:solidFill>
            <a:srgbClr val="D9DCEB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 smtClean="0"/>
              <a:t>Doctoral students</a:t>
            </a:r>
            <a:endParaRPr lang="en-US" sz="20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4230121" y="5987581"/>
            <a:ext cx="3453536" cy="376010"/>
          </a:xfrm>
          <a:prstGeom prst="rect">
            <a:avLst/>
          </a:prstGeom>
          <a:solidFill>
            <a:srgbClr val="D9DCEB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 smtClean="0"/>
              <a:t>Postdocs</a:t>
            </a:r>
            <a:endParaRPr lang="en-US" sz="20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7994085" y="6014464"/>
            <a:ext cx="3453536" cy="376010"/>
          </a:xfrm>
          <a:prstGeom prst="rect">
            <a:avLst/>
          </a:prstGeom>
          <a:solidFill>
            <a:srgbClr val="D9DCEB"/>
          </a:solidFill>
          <a:ln w="28575">
            <a:noFill/>
          </a:ln>
        </p:spPr>
        <p:txBody>
          <a:bodyPr wrap="square" lIns="67574" tIns="33787" rIns="67574" bIns="33787" rtlCol="0">
            <a:spAutoFit/>
          </a:bodyPr>
          <a:lstStyle/>
          <a:p>
            <a:r>
              <a:rPr lang="en-US" sz="2000" b="1" dirty="0" smtClean="0"/>
              <a:t>Assistant Professors</a:t>
            </a:r>
            <a:endParaRPr lang="en-US" sz="2000" b="1" dirty="0"/>
          </a:p>
        </p:txBody>
      </p:sp>
      <p:sp>
        <p:nvSpPr>
          <p:cNvPr id="38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8726"/>
            <a:ext cx="815772" cy="468312"/>
          </a:xfrm>
        </p:spPr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3620" y="6308726"/>
            <a:ext cx="4276480" cy="468312"/>
          </a:xfrm>
        </p:spPr>
        <p:txBody>
          <a:bodyPr/>
          <a:lstStyle/>
          <a:p>
            <a:pPr algn="r"/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ED86B-3846-4B74-B2D5-9FDF8C4CA88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42" name="Picture 2" descr="http://www.swissbizz.org/db-webs_kunden/hp_swissbizz/images/schweizer_kreu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99" y="4745830"/>
            <a:ext cx="190916" cy="1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67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Aimed at young researchers who wish to conduct, manage and lead an independent research project at a Swiss institution</a:t>
            </a:r>
          </a:p>
          <a:p>
            <a:r>
              <a:rPr lang="en-US" dirty="0" smtClean="0"/>
              <a:t>for outstanding researchers aiming at an academic career; step towards early scientific independence</a:t>
            </a:r>
          </a:p>
          <a:p>
            <a:r>
              <a:rPr lang="en-US" dirty="0" smtClean="0"/>
              <a:t>Research stay at other institution (CH, abroad or non-academic) can be included</a:t>
            </a:r>
          </a:p>
          <a:p>
            <a:r>
              <a:rPr lang="en-US" dirty="0" smtClean="0"/>
              <a:t>Open to all researchers: from Switzerland and abroad</a:t>
            </a:r>
          </a:p>
          <a:p>
            <a:r>
              <a:rPr lang="en-US" dirty="0" smtClean="0"/>
              <a:t>Mobility requirement: at least 12 months of research at institution other than doctorate institution</a:t>
            </a:r>
          </a:p>
          <a:p>
            <a:endParaRPr lang="en-US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079832" y="1656909"/>
            <a:ext cx="5467905" cy="4211580"/>
          </a:xfrm>
        </p:spPr>
        <p:txBody>
          <a:bodyPr/>
          <a:lstStyle/>
          <a:p>
            <a:endParaRPr lang="en-US" sz="2399" b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Academic age: </a:t>
            </a:r>
            <a:endParaRPr lang="en-US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at </a:t>
            </a:r>
            <a:r>
              <a:rPr lang="en-US" dirty="0"/>
              <a:t>the latest 4 years after doctorate with at least 1 year of  research experience as a postdoc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Duration</a:t>
            </a:r>
            <a:r>
              <a:rPr lang="en-US" b="1" dirty="0" smtClean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 </a:t>
            </a:r>
            <a:r>
              <a:rPr lang="en-US" dirty="0"/>
              <a:t>max. 4 years, min 2 years of </a:t>
            </a:r>
            <a:r>
              <a:rPr lang="en-US" dirty="0" smtClean="0"/>
              <a:t>funding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Eligible Costs: </a:t>
            </a:r>
            <a:endParaRPr lang="en-US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Salary</a:t>
            </a:r>
            <a:r>
              <a:rPr lang="en-US" dirty="0"/>
              <a:t>: ~105 </a:t>
            </a:r>
            <a:r>
              <a:rPr lang="en-US" dirty="0" err="1" smtClean="0"/>
              <a:t>kCHF</a:t>
            </a:r>
            <a:r>
              <a:rPr lang="en-US" dirty="0" smtClean="0"/>
              <a:t>/Year (optional)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Project funds: max. 400’000 CHF for 4 years, </a:t>
            </a:r>
            <a:r>
              <a:rPr lang="en-US" dirty="0" smtClean="0"/>
              <a:t>e.g. doctoral </a:t>
            </a:r>
            <a:r>
              <a:rPr lang="en-US" dirty="0"/>
              <a:t>student can be employed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10579365" y="6307602"/>
            <a:ext cx="815772" cy="468129"/>
          </a:xfrm>
        </p:spPr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145001" tIns="72501" rIns="145001" bIns="72501" rtlCol="0" anchor="t" anchorCtr="0">
            <a:noAutofit/>
          </a:bodyPr>
          <a:lstStyle/>
          <a:p>
            <a:r>
              <a:rPr lang="en-US" dirty="0" smtClean="0"/>
              <a:t>Ambizione Fellowships</a:t>
            </a:r>
            <a:r>
              <a:rPr lang="en-US" sz="3199" dirty="0" smtClean="0"/>
              <a:t/>
            </a:r>
            <a:br>
              <a:rPr lang="en-US" sz="3199" dirty="0" smtClean="0"/>
            </a:br>
            <a:r>
              <a:rPr lang="en-US" sz="2000" dirty="0">
                <a:hlinkClick r:id="rId3"/>
              </a:rPr>
              <a:t>http://www.snf.ch/en/funding/careers/ambizione</a:t>
            </a:r>
            <a:r>
              <a:rPr lang="en-US" sz="2000" dirty="0"/>
              <a:t>  </a:t>
            </a:r>
            <a:endParaRPr lang="en-US" sz="3199" dirty="0"/>
          </a:p>
        </p:txBody>
      </p:sp>
      <p:sp>
        <p:nvSpPr>
          <p:cNvPr id="11" name="Textfeld 10"/>
          <p:cNvSpPr txBox="1"/>
          <p:nvPr/>
        </p:nvSpPr>
        <p:spPr>
          <a:xfrm rot="21196970">
            <a:off x="6580086" y="709719"/>
            <a:ext cx="4907181" cy="49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843" tIns="60922" rIns="121843" bIns="60922" rtlCol="0">
            <a:spAutoFit/>
          </a:bodyPr>
          <a:lstStyle/>
          <a:p>
            <a:r>
              <a:rPr lang="de-CH" sz="2399" b="1" dirty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Deadline at SNSF: 1 November </a:t>
            </a:r>
            <a:r>
              <a:rPr lang="de-CH" sz="2399" b="1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2019</a:t>
            </a:r>
            <a:endParaRPr lang="de-CH" sz="2399" b="1" dirty="0"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8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5-year fellowships for excellent female researchers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Aim: promote scientific independence of highly qualified women researchers with excellent research idea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Increase chances of obtaining a professorship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Non-linear career paths welcome </a:t>
            </a:r>
          </a:p>
          <a:p>
            <a:r>
              <a:rPr lang="en-US" dirty="0"/>
              <a:t>No prior mobility required, but have to plan research stay at another host </a:t>
            </a:r>
            <a:r>
              <a:rPr lang="en-US" dirty="0" smtClean="0"/>
              <a:t>institution during PRIMA fellowship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285490" y="2024613"/>
            <a:ext cx="5635293" cy="4211580"/>
          </a:xfrm>
        </p:spPr>
        <p:txBody>
          <a:bodyPr/>
          <a:lstStyle/>
          <a:p>
            <a:r>
              <a:rPr lang="en-US" dirty="0"/>
              <a:t>New: leadership </a:t>
            </a:r>
            <a:r>
              <a:rPr lang="en-US" dirty="0" err="1"/>
              <a:t>programme</a:t>
            </a:r>
            <a:r>
              <a:rPr lang="en-US" dirty="0"/>
              <a:t>: coaching, workshops, networking</a:t>
            </a:r>
          </a:p>
          <a:p>
            <a:r>
              <a:rPr lang="en-US" dirty="0"/>
              <a:t>Transfer of PRIMA grants: if </a:t>
            </a:r>
            <a:r>
              <a:rPr lang="en-US" dirty="0" smtClean="0"/>
              <a:t>appointed </a:t>
            </a:r>
            <a:r>
              <a:rPr lang="en-US" dirty="0"/>
              <a:t>a professorship in Switzerland during PRIMA, remaining funds can be transferred to the new position. </a:t>
            </a:r>
          </a:p>
          <a:p>
            <a:r>
              <a:rPr lang="en-US" dirty="0" smtClean="0"/>
              <a:t>Eligibility</a:t>
            </a:r>
            <a:r>
              <a:rPr lang="en-US" dirty="0"/>
              <a:t>: 2–10 years after doctorate, with at least two years of postdoctoral research activity</a:t>
            </a:r>
          </a:p>
          <a:p>
            <a:r>
              <a:rPr lang="en-US" dirty="0"/>
              <a:t>Contribution: in total: ~ CHF 1.2 </a:t>
            </a:r>
            <a:r>
              <a:rPr lang="en-US" dirty="0" err="1"/>
              <a:t>mio</a:t>
            </a:r>
            <a:r>
              <a:rPr lang="en-US" dirty="0"/>
              <a:t>. </a:t>
            </a:r>
            <a:r>
              <a:rPr lang="en-US" dirty="0" smtClean="0"/>
              <a:t>salary </a:t>
            </a:r>
            <a:r>
              <a:rPr lang="en-US" dirty="0"/>
              <a:t>+ project funds: max. CHF 750’000 for 5 years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399" dirty="0"/>
          </a:p>
          <a:p>
            <a:endParaRPr lang="de-CH" sz="2399" b="1" dirty="0"/>
          </a:p>
          <a:p>
            <a:endParaRPr lang="de-CH" sz="2399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10579365" y="6307602"/>
            <a:ext cx="815772" cy="468129"/>
          </a:xfrm>
        </p:spPr>
        <p:txBody>
          <a:bodyPr/>
          <a:lstStyle/>
          <a:p>
            <a:r>
              <a:rPr lang="en-US" dirty="0" smtClean="0"/>
              <a:t>15.4.2019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3845" y="628221"/>
            <a:ext cx="11319551" cy="97162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PRIMA – </a:t>
            </a:r>
            <a:r>
              <a:rPr lang="en-US" dirty="0"/>
              <a:t>Promoting Women in Academia</a:t>
            </a:r>
            <a:r>
              <a:rPr lang="en-US" sz="3199" dirty="0" smtClean="0"/>
              <a:t/>
            </a:r>
            <a:br>
              <a:rPr lang="en-US" sz="3199" dirty="0" smtClean="0"/>
            </a:br>
            <a:r>
              <a:rPr lang="en-US" sz="2000" dirty="0">
                <a:hlinkClick r:id="rId3"/>
              </a:rPr>
              <a:t>http://www.snf.ch/en/funding/careers/prima</a:t>
            </a:r>
            <a:r>
              <a:rPr lang="en-US" sz="2000" dirty="0"/>
              <a:t> </a:t>
            </a:r>
            <a:endParaRPr lang="en-US" sz="3199" dirty="0"/>
          </a:p>
        </p:txBody>
      </p:sp>
      <p:sp>
        <p:nvSpPr>
          <p:cNvPr id="7" name="Textfeld 6"/>
          <p:cNvSpPr txBox="1"/>
          <p:nvPr/>
        </p:nvSpPr>
        <p:spPr>
          <a:xfrm rot="21174125">
            <a:off x="6580086" y="709719"/>
            <a:ext cx="4907181" cy="492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843" tIns="60922" rIns="121843" bIns="60922" rtlCol="0">
            <a:spAutoFit/>
          </a:bodyPr>
          <a:lstStyle/>
          <a:p>
            <a:r>
              <a:rPr lang="de-CH" sz="2399" b="1" dirty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Deadline at SNSF: 1 November </a:t>
            </a:r>
            <a:r>
              <a:rPr lang="de-CH" sz="2399" b="1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2019</a:t>
            </a:r>
            <a:endParaRPr lang="de-CH" sz="2399" b="1" dirty="0"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696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3846" y="2120638"/>
            <a:ext cx="11319551" cy="465509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ts val="3279"/>
              </a:lnSpc>
              <a:buNone/>
            </a:pPr>
            <a:r>
              <a:rPr lang="en-US" sz="2000" dirty="0" smtClean="0"/>
              <a:t>Consists </a:t>
            </a:r>
            <a:r>
              <a:rPr lang="en-US" sz="2000" dirty="0"/>
              <a:t>of</a:t>
            </a:r>
            <a:r>
              <a:rPr lang="en-US" sz="2000" b="1" dirty="0"/>
              <a:t> two separate </a:t>
            </a:r>
            <a:r>
              <a:rPr lang="en-US" sz="2000" b="1" dirty="0" smtClean="0"/>
              <a:t>documents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</a:p>
          <a:p>
            <a:pPr marL="361806" lvl="1" indent="0">
              <a:lnSpc>
                <a:spcPts val="3279"/>
              </a:lnSpc>
              <a:spcBef>
                <a:spcPts val="1200"/>
              </a:spcBef>
              <a:buNone/>
            </a:pPr>
            <a:r>
              <a:rPr lang="en-US" b="1" dirty="0"/>
              <a:t>Detailed confirmation</a:t>
            </a:r>
            <a:r>
              <a:rPr lang="en-US" dirty="0"/>
              <a:t> of the </a:t>
            </a:r>
            <a:r>
              <a:rPr lang="en-US" dirty="0" smtClean="0"/>
              <a:t>host </a:t>
            </a:r>
            <a:r>
              <a:rPr lang="en-US" dirty="0"/>
              <a:t>unit: </a:t>
            </a:r>
            <a:br>
              <a:rPr lang="en-US" dirty="0"/>
            </a:br>
            <a:r>
              <a:rPr lang="en-US" dirty="0"/>
              <a:t>Submission to the Office of Research </a:t>
            </a:r>
            <a:r>
              <a:rPr lang="en-US" dirty="0" smtClean="0"/>
              <a:t>by </a:t>
            </a:r>
            <a:r>
              <a:rPr lang="en-US" b="1" dirty="0" smtClean="0"/>
              <a:t>15 </a:t>
            </a:r>
            <a:r>
              <a:rPr lang="en-US" b="1" dirty="0"/>
              <a:t>October </a:t>
            </a:r>
            <a:r>
              <a:rPr lang="en-US" b="1" dirty="0" smtClean="0"/>
              <a:t>2019 </a:t>
            </a:r>
            <a:r>
              <a:rPr lang="en-US" dirty="0"/>
              <a:t>in electronic format; signature of </a:t>
            </a:r>
            <a:r>
              <a:rPr lang="en-US" b="1" dirty="0"/>
              <a:t>Contact Person </a:t>
            </a:r>
            <a:r>
              <a:rPr lang="en-US" dirty="0"/>
              <a:t>and </a:t>
            </a:r>
            <a:r>
              <a:rPr lang="en-US" b="1" dirty="0"/>
              <a:t>Head of Department</a:t>
            </a:r>
            <a:r>
              <a:rPr lang="en-US" dirty="0"/>
              <a:t> </a:t>
            </a:r>
            <a:r>
              <a:rPr lang="en-US" dirty="0" smtClean="0"/>
              <a:t>mandatory	</a:t>
            </a:r>
            <a:endParaRPr lang="en-US" dirty="0"/>
          </a:p>
          <a:p>
            <a:pPr marL="361806" lvl="1" indent="0">
              <a:lnSpc>
                <a:spcPts val="3279"/>
              </a:lnSpc>
              <a:spcBef>
                <a:spcPts val="1200"/>
              </a:spcBef>
              <a:buNone/>
            </a:pPr>
            <a:r>
              <a:rPr lang="en-US" b="1" dirty="0"/>
              <a:t>General confirmation</a:t>
            </a:r>
            <a:r>
              <a:rPr lang="en-US" dirty="0"/>
              <a:t> </a:t>
            </a:r>
            <a:r>
              <a:rPr lang="en-US" b="1" dirty="0"/>
              <a:t>by the VPFW </a:t>
            </a:r>
            <a:br>
              <a:rPr lang="en-US" b="1" dirty="0"/>
            </a:br>
            <a:r>
              <a:rPr lang="en-US" dirty="0"/>
              <a:t>Following receipt, a </a:t>
            </a:r>
            <a:r>
              <a:rPr lang="en-US" b="1" dirty="0"/>
              <a:t>letter signed by VPFW </a:t>
            </a:r>
            <a:r>
              <a:rPr lang="en-US" dirty="0"/>
              <a:t>will be issued and sent to the Contact Person before the SNSF submission deadline </a:t>
            </a:r>
          </a:p>
          <a:p>
            <a:pPr marL="8463" indent="0">
              <a:lnSpc>
                <a:spcPts val="3279"/>
              </a:lnSpc>
              <a:spcBef>
                <a:spcPts val="1200"/>
              </a:spcBef>
              <a:buNone/>
            </a:pPr>
            <a:r>
              <a:rPr lang="en-US" sz="2000" b="1" dirty="0" smtClean="0"/>
              <a:t>Attention: </a:t>
            </a:r>
            <a:r>
              <a:rPr lang="en-GB" sz="2000" b="1" dirty="0"/>
              <a:t>Time of employment in non-permanent working contracts at the ETH Zurich is </a:t>
            </a:r>
            <a:r>
              <a:rPr lang="en-GB" sz="2000" b="1" dirty="0" smtClean="0"/>
              <a:t>limited</a:t>
            </a:r>
            <a:r>
              <a:rPr lang="en-US" sz="2000" dirty="0" smtClean="0"/>
              <a:t> – check before applying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108764" tIns="54383" rIns="108764" bIns="54383" rtlCol="0" anchor="t" anchorCtr="0">
            <a:noAutofit/>
          </a:bodyPr>
          <a:lstStyle/>
          <a:p>
            <a:r>
              <a:rPr lang="de-CH" dirty="0" err="1"/>
              <a:t>Obligations</a:t>
            </a:r>
            <a:r>
              <a:rPr lang="de-CH" dirty="0"/>
              <a:t> of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u</a:t>
            </a:r>
            <a:r>
              <a:rPr lang="de-CH" dirty="0" err="1" smtClean="0"/>
              <a:t>niversities</a:t>
            </a:r>
            <a:r>
              <a:rPr lang="de-CH" dirty="0" smtClean="0"/>
              <a:t> </a:t>
            </a:r>
            <a:r>
              <a:rPr lang="de-CH" dirty="0"/>
              <a:t>(PRIMA &amp; Ambizione):</a:t>
            </a:r>
            <a:br>
              <a:rPr lang="de-CH" dirty="0"/>
            </a:br>
            <a:r>
              <a:rPr lang="de-CH" dirty="0" err="1"/>
              <a:t>c</a:t>
            </a:r>
            <a:r>
              <a:rPr lang="de-CH" dirty="0" err="1" smtClean="0"/>
              <a:t>onfirmation</a:t>
            </a:r>
            <a:r>
              <a:rPr lang="de-CH" dirty="0" smtClean="0"/>
              <a:t> </a:t>
            </a:r>
            <a:r>
              <a:rPr lang="de-CH" dirty="0" err="1" smtClean="0"/>
              <a:t>letters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 rot="20949640">
            <a:off x="6653283" y="1250292"/>
            <a:ext cx="4907181" cy="861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843" tIns="60922" rIns="121843" bIns="60922" rtlCol="0">
            <a:spAutoFit/>
          </a:bodyPr>
          <a:lstStyle/>
          <a:p>
            <a:r>
              <a:rPr lang="de-CH" sz="2399" b="1" dirty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Internal </a:t>
            </a:r>
            <a:r>
              <a:rPr lang="de-CH" sz="2399" b="1" dirty="0" err="1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deadline</a:t>
            </a:r>
            <a:r>
              <a:rPr lang="de-CH" sz="2399" b="1" dirty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: 15 </a:t>
            </a:r>
            <a:r>
              <a:rPr lang="de-CH" sz="2399" b="1" dirty="0" err="1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October</a:t>
            </a:r>
            <a:r>
              <a:rPr lang="de-CH" sz="2399" b="1" dirty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e-CH" sz="2399" b="1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2019 </a:t>
            </a:r>
            <a:r>
              <a:rPr lang="de-CH" sz="2399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SNSF </a:t>
            </a:r>
            <a:r>
              <a:rPr lang="de-CH" sz="2399" b="1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deadline</a:t>
            </a:r>
            <a:r>
              <a:rPr lang="de-CH" sz="2399" b="1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: 1 November </a:t>
            </a:r>
            <a:r>
              <a:rPr lang="de-CH" sz="2399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2019</a:t>
            </a:r>
            <a:endParaRPr lang="de-CH" sz="2399" b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>
          <a:xfrm>
            <a:off x="10579365" y="6307602"/>
            <a:ext cx="815772" cy="468129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15.4.2019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Mitter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3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016-04-20 Promoting scientific talent at ETH Zurich_Stavros Niarchos Visit_">
  <a:themeElements>
    <a:clrScheme name="ETH Zuerich - ETH 1">
      <a:dk1>
        <a:sysClr val="windowText" lastClr="000000"/>
      </a:dk1>
      <a:lt1>
        <a:sysClr val="window" lastClr="FFFFFF"/>
      </a:lt1>
      <a:dk2>
        <a:srgbClr val="1269B0"/>
      </a:dk2>
      <a:lt2>
        <a:srgbClr val="1F407A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2016-04-20 Promoting scientific talent at ETH Zurich_Stavros Niarchos Visit_</Template>
  <TotalTime>0</TotalTime>
  <Words>1654</Words>
  <Application>Microsoft Office PowerPoint</Application>
  <PresentationFormat>Benutzerdefiniert</PresentationFormat>
  <Paragraphs>249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2016-04-20 Promoting scientific talent at ETH Zurich_Stavros Niarchos Visit_</vt:lpstr>
      <vt:lpstr>Elisabeth Mitter, Scientific Coordinator, Office of Research, VPFW AVETH Event: Funding opportunities for Postdocs – Monday, 15 April 2019 </vt:lpstr>
      <vt:lpstr>Overview </vt:lpstr>
      <vt:lpstr>ETH Zurich Career Seed Grants www.seedprojects.ethz.ch </vt:lpstr>
      <vt:lpstr>ETH Fellows  www.ethfellows.ethz.ch</vt:lpstr>
      <vt:lpstr>Society in Science – The Branco Weiss Fellowship http://www.society-in-science.org  </vt:lpstr>
      <vt:lpstr>SNSF Career Funding Instruments  </vt:lpstr>
      <vt:lpstr>Ambizione Fellowships http://www.snf.ch/en/funding/careers/ambizione  </vt:lpstr>
      <vt:lpstr>PRIMA – Promoting Women in Academia http://www.snf.ch/en/funding/careers/prima </vt:lpstr>
      <vt:lpstr>Obligations of the universities (PRIMA &amp; Ambizione): confirmation letters</vt:lpstr>
      <vt:lpstr>Limited time of employment in non-permanent working contracts </vt:lpstr>
      <vt:lpstr>SNSF-Eccellenza (replaced the SNF-Professorships)</vt:lpstr>
      <vt:lpstr>SNSF: Early Postdoc.Mobility Fellowships (EPM)</vt:lpstr>
      <vt:lpstr>SNSF: Postdoc.Mobility Deadlines: 1 February, 1 August</vt:lpstr>
      <vt:lpstr>SNSF: Postdoc.Mobility: Towards one postdoc mobility scheme </vt:lpstr>
      <vt:lpstr>SNSF: Scientific Exchanges and Agora </vt:lpstr>
      <vt:lpstr>Some tips</vt:lpstr>
      <vt:lpstr>PowerPoint-Präsentation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Altherr, Scientific Coordinator, Office of Research, VPFW</dc:title>
  <dc:creator>Altherr  Wendy (F&amp;W)</dc:creator>
  <cp:lastModifiedBy>Mitter-Honold  Elisabeth Maria (F&amp;W)</cp:lastModifiedBy>
  <cp:revision>183</cp:revision>
  <cp:lastPrinted>2017-06-08T08:25:46Z</cp:lastPrinted>
  <dcterms:created xsi:type="dcterms:W3CDTF">2016-06-07T13:38:32Z</dcterms:created>
  <dcterms:modified xsi:type="dcterms:W3CDTF">2019-04-15T09:28:02Z</dcterms:modified>
</cp:coreProperties>
</file>