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72" r:id="rId4"/>
    <p:sldId id="274" r:id="rId5"/>
    <p:sldId id="276" r:id="rId6"/>
    <p:sldId id="277" r:id="rId7"/>
    <p:sldId id="278" r:id="rId8"/>
    <p:sldId id="261" r:id="rId9"/>
    <p:sldId id="279" r:id="rId10"/>
    <p:sldId id="280" r:id="rId11"/>
  </p:sldIdLst>
  <p:sldSz cx="12192000" cy="6858000"/>
  <p:notesSz cx="6400800" cy="8686800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7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7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7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7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09" userDrawn="1">
          <p15:clr>
            <a:srgbClr val="A4A3A4"/>
          </p15:clr>
        </p15:guide>
        <p15:guide id="2" orient="horz" pos="1389" userDrawn="1">
          <p15:clr>
            <a:srgbClr val="A4A3A4"/>
          </p15:clr>
        </p15:guide>
        <p15:guide id="3" orient="horz" pos="38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3727" userDrawn="1">
          <p15:clr>
            <a:srgbClr val="A4A3A4"/>
          </p15:clr>
        </p15:guide>
        <p15:guide id="7" pos="3953" userDrawn="1">
          <p15:clr>
            <a:srgbClr val="A4A3A4"/>
          </p15:clr>
        </p15:guide>
        <p15:guide id="8" pos="4861" userDrawn="1">
          <p15:clr>
            <a:srgbClr val="A4A3A4"/>
          </p15:clr>
        </p15:guide>
        <p15:guide id="9" pos="5065" userDrawn="1">
          <p15:clr>
            <a:srgbClr val="A4A3A4"/>
          </p15:clr>
        </p15:guide>
        <p15:guide id="10" pos="7107" userDrawn="1">
          <p15:clr>
            <a:srgbClr val="A4A3A4"/>
          </p15:clr>
        </p15:guide>
        <p15:guide id="11" pos="2819" userDrawn="1">
          <p15:clr>
            <a:srgbClr val="A4A3A4"/>
          </p15:clr>
        </p15:guide>
        <p15:guide id="12" pos="2615" userDrawn="1">
          <p15:clr>
            <a:srgbClr val="A4A3A4"/>
          </p15:clr>
        </p15:guide>
        <p15:guide id="13" pos="575" userDrawn="1">
          <p15:clr>
            <a:srgbClr val="A4A3A4"/>
          </p15:clr>
        </p15:guide>
        <p15:guide id="14" orient="horz" pos="799" userDrawn="1">
          <p15:clr>
            <a:srgbClr val="A4A3A4"/>
          </p15:clr>
        </p15:guide>
        <p15:guide id="15" orient="horz" pos="41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AD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Objects="1">
      <p:cViewPr varScale="1">
        <p:scale>
          <a:sx n="114" d="100"/>
          <a:sy n="114" d="100"/>
        </p:scale>
        <p:origin x="414" y="102"/>
      </p:cViewPr>
      <p:guideLst>
        <p:guide orient="horz" pos="709"/>
        <p:guide orient="horz" pos="1389"/>
        <p:guide orient="horz" pos="3838"/>
        <p:guide pos="3840"/>
        <p:guide pos="3727"/>
        <p:guide pos="3953"/>
        <p:guide pos="4861"/>
        <p:guide pos="5065"/>
        <p:guide pos="7107"/>
        <p:guide pos="2819"/>
        <p:guide pos="2615"/>
        <p:guide pos="575"/>
        <p:guide orient="horz" pos="799"/>
        <p:guide orient="horz" pos="41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6211" tIns="43106" rIns="86211" bIns="43106" numCol="1" anchor="t" anchorCtr="0" compatLnSpc="1">
            <a:prstTxWarp prst="textNoShape">
              <a:avLst/>
            </a:prstTxWarp>
          </a:bodyPr>
          <a:lstStyle>
            <a:lvl1pPr defTabSz="862013">
              <a:defRPr sz="1100"/>
            </a:lvl1pPr>
          </a:lstStyle>
          <a:p>
            <a:endParaRPr lang="de-CH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25850" y="0"/>
            <a:ext cx="2773363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6211" tIns="43106" rIns="86211" bIns="43106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endParaRPr lang="de-CH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7975" y="652463"/>
            <a:ext cx="5786438" cy="3255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39763" y="4125913"/>
            <a:ext cx="5121275" cy="390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6211" tIns="43106" rIns="86211" bIns="431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773363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6211" tIns="43106" rIns="86211" bIns="43106" numCol="1" anchor="b" anchorCtr="0" compatLnSpc="1">
            <a:prstTxWarp prst="textNoShape">
              <a:avLst/>
            </a:prstTxWarp>
          </a:bodyPr>
          <a:lstStyle>
            <a:lvl1pPr defTabSz="862013">
              <a:defRPr sz="1100"/>
            </a:lvl1pPr>
          </a:lstStyle>
          <a:p>
            <a:endParaRPr lang="de-CH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25850" y="8251825"/>
            <a:ext cx="2773363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6211" tIns="43106" rIns="86211" bIns="43106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fld id="{54E7F490-E965-9B42-AE49-DA4BC6E663B1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98438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1227" y="1989138"/>
            <a:ext cx="10369551" cy="1295400"/>
          </a:xfrm>
        </p:spPr>
        <p:txBody>
          <a:bodyPr/>
          <a:lstStyle>
            <a:lvl1pPr>
              <a:defRPr sz="3900"/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1227" y="3429000"/>
            <a:ext cx="10369551" cy="1752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4A85-A7F3-430E-B61E-789EC30E1515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Postdoc Meet Up! MSCA Proposal Preparation, dr. Minh Hao Nguyen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</a:t>
            </a:r>
            <a:fld id="{9D46F3A4-F478-9440-BC8E-B732027F4C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53" userDrawn="1">
          <p15:clr>
            <a:srgbClr val="9FCC3B"/>
          </p15:clr>
        </p15:guide>
        <p15:guide id="2" orient="horz" pos="2160" userDrawn="1">
          <p15:clr>
            <a:srgbClr val="9FCC3B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 bwMode="white">
          <a:xfrm>
            <a:off x="0" y="1125538"/>
            <a:ext cx="12192000" cy="5732462"/>
          </a:xfrm>
          <a:prstGeom prst="rect">
            <a:avLst/>
          </a:prstGeom>
          <a:solidFill>
            <a:srgbClr val="A3ADB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41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613A-2864-45B2-B7EA-C04D7A8A8D51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Postdoc Meet Up! MSCA Proposal Preparation, dr. Minh Hao Nguyen</a:t>
            </a:r>
            <a:endParaRPr lang="en-U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</a:t>
            </a:r>
            <a:fld id="{9D46F3A4-F478-9440-BC8E-B732027F4C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94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1227" y="2205041"/>
            <a:ext cx="5005388" cy="388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Inhaltsplatzhalter 2"/>
          <p:cNvSpPr>
            <a:spLocks noGrp="1"/>
          </p:cNvSpPr>
          <p:nvPr>
            <p:ph idx="13"/>
          </p:nvPr>
        </p:nvSpPr>
        <p:spPr>
          <a:xfrm>
            <a:off x="6291042" y="2205041"/>
            <a:ext cx="5005388" cy="388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FB4DD01-4DCC-48FF-B070-C79899935EEB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Postdoc Meet Up! MSCA Proposal Preparation, dr. Minh Hao Nguyen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/>
              <a:t>Page </a:t>
            </a:r>
            <a:fld id="{9D46F3A4-F478-9440-BC8E-B732027F4C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2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35302-0320-4A9D-B13C-147B84CCDF11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Postdoc Meet Up! MSCA Proposal Preparation, dr. Minh Hao Nguyen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</a:t>
            </a:r>
            <a:fld id="{9D46F3A4-F478-9440-BC8E-B732027F4C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64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0"/>
          </p:nvPr>
        </p:nvSpPr>
        <p:spPr>
          <a:xfrm>
            <a:off x="192089" y="188916"/>
            <a:ext cx="11807824" cy="64801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2821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21" userDrawn="1">
          <p15:clr>
            <a:srgbClr val="9FCC3B"/>
          </p15:clr>
        </p15:guide>
        <p15:guide id="2" pos="7559" userDrawn="1">
          <p15:clr>
            <a:srgbClr val="9FCC3B"/>
          </p15:clr>
        </p15:guide>
        <p15:guide id="3" orient="horz" pos="119" userDrawn="1">
          <p15:clr>
            <a:srgbClr val="9FCC3B"/>
          </p15:clr>
        </p15:guide>
        <p15:guide id="4" orient="horz" pos="4201" userDrawn="1">
          <p15:clr>
            <a:srgbClr val="9FCC3B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D10A-6EF6-4F2C-B78A-EF7DA455C357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Postdoc Meet Up! MSCA Proposal Preparation, dr. Minh Hao Nguyen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</a:t>
            </a:r>
            <a:fld id="{9D46F3A4-F478-9440-BC8E-B732027F4C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29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3" descr="uzh_logo_e_pos_grau_1mm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46" y="142875"/>
            <a:ext cx="2027239" cy="68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1227" y="1268414"/>
            <a:ext cx="10369551" cy="792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Mastertitelformat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1227" y="2205041"/>
            <a:ext cx="10369551" cy="388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2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3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4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1227" y="6524625"/>
            <a:ext cx="1246716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767BCBB3-D07E-41B9-A991-C0CC9175A51C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5310" y="6524625"/>
            <a:ext cx="7008284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/>
              <a:t>Postdoc Meet Up! MSCA Proposal Preparation, dr. Minh Hao Nguyen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52485" y="6524625"/>
            <a:ext cx="828291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 dirty="0"/>
              <a:t>Page </a:t>
            </a:r>
            <a:fld id="{9D46F3A4-F478-9440-BC8E-B732027F4C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0" y="1125538"/>
            <a:ext cx="12192000" cy="0"/>
          </a:xfrm>
          <a:prstGeom prst="line">
            <a:avLst/>
          </a:prstGeom>
          <a:noFill/>
          <a:ln w="15875">
            <a:solidFill>
              <a:srgbClr val="A3ADB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700" dirty="0"/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911227" y="874479"/>
            <a:ext cx="7332663" cy="22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36000" rIns="0" bIns="0"/>
          <a:lstStyle/>
          <a:p>
            <a:pPr marL="0" marR="0" indent="0" algn="l" defTabSz="914377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1200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Department of Communication and Media Research (IKMZ)</a:t>
            </a:r>
            <a:endParaRPr lang="en-US" sz="1400" b="1" kern="1200" noProof="0" dirty="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7" r:id="rId4"/>
    <p:sldLayoutId id="2147483654" r:id="rId5"/>
    <p:sldLayoutId id="2147483658" r:id="rId6"/>
    <p:sldLayoutId id="2147483655" r:id="rId7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A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1991" indent="-341991" algn="l" rtl="0" eaLnBrk="1" fontAlgn="base" hangingPunct="1">
        <a:spcBef>
          <a:spcPct val="40000"/>
        </a:spcBef>
        <a:spcAft>
          <a:spcPct val="0"/>
        </a:spcAft>
        <a:buFont typeface="Arial" panose="020B0604020202020204" pitchFamily="34" charset="0"/>
        <a:buChar char="–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683983" indent="-341991" algn="l" rtl="0" eaLnBrk="1" fontAlgn="base" hangingPunct="1">
        <a:spcBef>
          <a:spcPct val="40000"/>
        </a:spcBef>
        <a:spcAft>
          <a:spcPct val="0"/>
        </a:spcAft>
        <a:buFont typeface="Arial" charset="0"/>
        <a:buChar char="–"/>
        <a:defRPr sz="1700">
          <a:solidFill>
            <a:schemeClr val="tx1"/>
          </a:solidFill>
          <a:latin typeface="+mn-lt"/>
          <a:ea typeface="Arial" charset="0"/>
          <a:cs typeface="+mn-cs"/>
        </a:defRPr>
      </a:lvl2pPr>
      <a:lvl3pPr marL="1025974" indent="-341991" algn="l" rtl="0" eaLnBrk="1" fontAlgn="base" hangingPunct="1">
        <a:spcBef>
          <a:spcPct val="40000"/>
        </a:spcBef>
        <a:spcAft>
          <a:spcPct val="0"/>
        </a:spcAft>
        <a:buFont typeface="Arial" charset="0"/>
        <a:buChar char="–"/>
        <a:defRPr sz="1700">
          <a:solidFill>
            <a:schemeClr val="tx1"/>
          </a:solidFill>
          <a:latin typeface="+mn-lt"/>
          <a:ea typeface="Arial" charset="0"/>
          <a:cs typeface="+mn-cs"/>
        </a:defRPr>
      </a:lvl3pPr>
      <a:lvl4pPr marL="1367966" indent="-341991" algn="l" rtl="0" eaLnBrk="1" fontAlgn="base" hangingPunct="1">
        <a:spcBef>
          <a:spcPct val="40000"/>
        </a:spcBef>
        <a:spcAft>
          <a:spcPct val="0"/>
        </a:spcAft>
        <a:buFont typeface="Arial" charset="0"/>
        <a:buChar char="–"/>
        <a:defRPr sz="1700">
          <a:solidFill>
            <a:schemeClr val="tx1"/>
          </a:solidFill>
          <a:latin typeface="+mn-lt"/>
          <a:ea typeface="Arial" charset="0"/>
          <a:cs typeface="+mn-cs"/>
        </a:defRPr>
      </a:lvl4pPr>
      <a:lvl5pPr marL="1709957" indent="-341991" algn="l" rtl="0" eaLnBrk="1" fontAlgn="base" hangingPunct="1">
        <a:spcBef>
          <a:spcPct val="40000"/>
        </a:spcBef>
        <a:spcAft>
          <a:spcPct val="0"/>
        </a:spcAft>
        <a:buFont typeface="Arial" charset="0"/>
        <a:buChar char="–"/>
        <a:defRPr sz="1700">
          <a:solidFill>
            <a:schemeClr val="tx1"/>
          </a:solidFill>
          <a:latin typeface="+mn-lt"/>
          <a:ea typeface="Arial" charset="0"/>
          <a:cs typeface="+mn-cs"/>
        </a:defRPr>
      </a:lvl5pPr>
      <a:lvl6pPr marL="1895427" indent="-366704" algn="l" rtl="0" eaLnBrk="1" fontAlgn="base" hangingPunct="1">
        <a:spcBef>
          <a:spcPct val="40000"/>
        </a:spcBef>
        <a:spcAft>
          <a:spcPct val="0"/>
        </a:spcAft>
        <a:buFont typeface="Arial" charset="0"/>
        <a:buChar char="–"/>
        <a:defRPr sz="1700">
          <a:solidFill>
            <a:schemeClr val="tx1"/>
          </a:solidFill>
          <a:latin typeface="+mn-lt"/>
          <a:ea typeface="Arial" charset="0"/>
          <a:cs typeface="+mn-cs"/>
        </a:defRPr>
      </a:lvl6pPr>
      <a:lvl7pPr marL="2352616" indent="-366704" algn="l" rtl="0" eaLnBrk="1" fontAlgn="base" hangingPunct="1">
        <a:spcBef>
          <a:spcPct val="40000"/>
        </a:spcBef>
        <a:spcAft>
          <a:spcPct val="0"/>
        </a:spcAft>
        <a:buFont typeface="Arial" charset="0"/>
        <a:buChar char="–"/>
        <a:defRPr sz="1700">
          <a:solidFill>
            <a:schemeClr val="tx1"/>
          </a:solidFill>
          <a:latin typeface="+mn-lt"/>
          <a:ea typeface="Arial" charset="0"/>
          <a:cs typeface="+mn-cs"/>
        </a:defRPr>
      </a:lvl7pPr>
      <a:lvl8pPr marL="2809804" indent="-366704" algn="l" rtl="0" eaLnBrk="1" fontAlgn="base" hangingPunct="1">
        <a:spcBef>
          <a:spcPct val="40000"/>
        </a:spcBef>
        <a:spcAft>
          <a:spcPct val="0"/>
        </a:spcAft>
        <a:buFont typeface="Arial" charset="0"/>
        <a:buChar char="–"/>
        <a:defRPr sz="1700">
          <a:solidFill>
            <a:schemeClr val="tx1"/>
          </a:solidFill>
          <a:latin typeface="+mn-lt"/>
          <a:ea typeface="Arial" charset="0"/>
          <a:cs typeface="+mn-cs"/>
        </a:defRPr>
      </a:lvl8pPr>
      <a:lvl9pPr marL="3266993" indent="-366704" algn="l" rtl="0" eaLnBrk="1" fontAlgn="base" hangingPunct="1">
        <a:spcBef>
          <a:spcPct val="40000"/>
        </a:spcBef>
        <a:spcAft>
          <a:spcPct val="0"/>
        </a:spcAft>
        <a:buFont typeface="Arial" charset="0"/>
        <a:buChar char="–"/>
        <a:defRPr sz="17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de-DE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5" userDrawn="1">
          <p15:clr>
            <a:srgbClr val="F26B43"/>
          </p15:clr>
        </p15:guide>
        <p15:guide id="2" pos="7107" userDrawn="1">
          <p15:clr>
            <a:srgbClr val="F26B43"/>
          </p15:clr>
        </p15:guide>
        <p15:guide id="3" orient="horz" pos="1389" userDrawn="1">
          <p15:clr>
            <a:srgbClr val="F26B43"/>
          </p15:clr>
        </p15:guide>
        <p15:guide id="4" orient="horz" pos="799" userDrawn="1">
          <p15:clr>
            <a:srgbClr val="F26B43"/>
          </p15:clr>
        </p15:guide>
        <p15:guide id="5" orient="horz" pos="4110" userDrawn="1">
          <p15:clr>
            <a:srgbClr val="F26B43"/>
          </p15:clr>
        </p15:guide>
        <p15:guide id="6" pos="3840" userDrawn="1">
          <p15:clr>
            <a:srgbClr val="F26B43"/>
          </p15:clr>
        </p15:guide>
        <p15:guide id="7" pos="3953" userDrawn="1">
          <p15:clr>
            <a:srgbClr val="5ACBF0"/>
          </p15:clr>
        </p15:guide>
        <p15:guide id="8" pos="3727" userDrawn="1">
          <p15:clr>
            <a:srgbClr val="5ACBF0"/>
          </p15:clr>
        </p15:guide>
        <p15:guide id="9" pos="2615" userDrawn="1">
          <p15:clr>
            <a:srgbClr val="5ACBF0"/>
          </p15:clr>
        </p15:guide>
        <p15:guide id="10" pos="2819" userDrawn="1">
          <p15:clr>
            <a:srgbClr val="5ACBF0"/>
          </p15:clr>
        </p15:guide>
        <p15:guide id="11" pos="4861" userDrawn="1">
          <p15:clr>
            <a:srgbClr val="5ACBF0"/>
          </p15:clr>
        </p15:guide>
        <p15:guide id="12" pos="5065" userDrawn="1">
          <p15:clr>
            <a:srgbClr val="5ACBF0"/>
          </p15:clr>
        </p15:guide>
        <p15:guide id="13" orient="horz" pos="709" userDrawn="1">
          <p15:clr>
            <a:srgbClr val="F26B43"/>
          </p15:clr>
        </p15:guide>
        <p15:guide id="14" orient="horz" pos="38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Postdoc Meet Up!</a:t>
            </a:r>
            <a:br>
              <a:rPr lang="en-US" dirty="0"/>
            </a:br>
            <a:r>
              <a:rPr lang="en-US" dirty="0"/>
              <a:t>MSCA Proposal Preparation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Dr. Minh Hao Nguyen</a:t>
            </a:r>
          </a:p>
          <a:p>
            <a:endParaRPr lang="en-US" dirty="0"/>
          </a:p>
          <a:p>
            <a:r>
              <a:rPr lang="en-US" dirty="0"/>
              <a:t>Senior Research &amp; Teaching Associate / </a:t>
            </a:r>
            <a:r>
              <a:rPr lang="en-US" dirty="0" err="1"/>
              <a:t>Oberassistentin</a:t>
            </a:r>
            <a:endParaRPr lang="en-US" dirty="0"/>
          </a:p>
          <a:p>
            <a:r>
              <a:rPr lang="en-US" dirty="0"/>
              <a:t>Incoming MSCA Fellow (Fall 2020)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</a:t>
            </a:r>
            <a:fld id="{9D46F3A4-F478-9440-BC8E-B732027F4C8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C7AF102-C5FE-4181-81FF-3A744D1C2D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07421" y="6524625"/>
            <a:ext cx="935037" cy="215900"/>
          </a:xfrm>
        </p:spPr>
        <p:txBody>
          <a:bodyPr/>
          <a:lstStyle/>
          <a:p>
            <a:fld id="{C6EFF2D6-C46F-43D6-81EF-15DE573436D5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47E3BCC-209D-47B6-B342-25F64835B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5483" y="6524625"/>
            <a:ext cx="5256213" cy="215900"/>
          </a:xfrm>
        </p:spPr>
        <p:txBody>
          <a:bodyPr/>
          <a:lstStyle/>
          <a:p>
            <a:r>
              <a:rPr lang="it-IT" dirty="0"/>
              <a:t>Postdoc </a:t>
            </a:r>
            <a:r>
              <a:rPr lang="it-IT" dirty="0" err="1"/>
              <a:t>Meet</a:t>
            </a:r>
            <a:r>
              <a:rPr lang="it-IT" dirty="0"/>
              <a:t> Up! MSCA </a:t>
            </a:r>
            <a:r>
              <a:rPr lang="it-IT" dirty="0" err="1"/>
              <a:t>Proposal</a:t>
            </a:r>
            <a:r>
              <a:rPr lang="it-IT" dirty="0"/>
              <a:t> </a:t>
            </a:r>
            <a:r>
              <a:rPr lang="it-IT" dirty="0" err="1"/>
              <a:t>Preparation</a:t>
            </a:r>
            <a:r>
              <a:rPr lang="it-IT" dirty="0"/>
              <a:t>, dr. Minh Hao Nguyen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7E72319-E62E-43B8-8732-47E96131E275}"/>
              </a:ext>
            </a:extLst>
          </p:cNvPr>
          <p:cNvSpPr txBox="1">
            <a:spLocks/>
          </p:cNvSpPr>
          <p:nvPr/>
        </p:nvSpPr>
        <p:spPr>
          <a:xfrm>
            <a:off x="2207421" y="1268414"/>
            <a:ext cx="7777163" cy="79243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A5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914377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 algn="ctr"/>
            <a:endParaRPr lang="nl-NL" sz="4800" kern="0" dirty="0"/>
          </a:p>
          <a:p>
            <a:pPr algn="ctr"/>
            <a:r>
              <a:rPr lang="nl-NL" sz="4800" kern="0" dirty="0"/>
              <a:t>GOOD LUCK!</a:t>
            </a:r>
          </a:p>
          <a:p>
            <a:pPr algn="ctr"/>
            <a:endParaRPr lang="nl-NL" sz="4800" kern="0" dirty="0"/>
          </a:p>
          <a:p>
            <a:pPr algn="ctr"/>
            <a:r>
              <a:rPr lang="nl-NL" kern="0" dirty="0"/>
              <a:t>mh.nguyen@ikmz.uzh.ch</a:t>
            </a:r>
            <a:endParaRPr lang="en-150" sz="4800" kern="0" dirty="0"/>
          </a:p>
        </p:txBody>
      </p:sp>
    </p:spTree>
    <p:extLst>
      <p:ext uri="{BB962C8B-B14F-4D97-AF65-F5344CB8AC3E}">
        <p14:creationId xmlns:p14="http://schemas.microsoft.com/office/powerpoint/2010/main" val="2129549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CFAEC65-762A-4276-8F59-FE6F321C3074}"/>
              </a:ext>
            </a:extLst>
          </p:cNvPr>
          <p:cNvCxnSpPr>
            <a:cxnSpLocks/>
            <a:endCxn id="6" idx="2"/>
          </p:cNvCxnSpPr>
          <p:nvPr/>
        </p:nvCxnSpPr>
        <p:spPr bwMode="auto">
          <a:xfrm>
            <a:off x="2387588" y="4411398"/>
            <a:ext cx="7416824" cy="23495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7C69C268-ED51-46A4-A91F-9893BF308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Timeline &amp; Planning</a:t>
            </a:r>
            <a:endParaRPr lang="en-15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FDDDAE1-7475-4093-BA05-8F3598C79B2F}"/>
              </a:ext>
            </a:extLst>
          </p:cNvPr>
          <p:cNvGrpSpPr/>
          <p:nvPr/>
        </p:nvGrpSpPr>
        <p:grpSpPr>
          <a:xfrm>
            <a:off x="2063552" y="4303386"/>
            <a:ext cx="8281068" cy="997823"/>
            <a:chOff x="539552" y="3968724"/>
            <a:chExt cx="8281068" cy="99782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370CFF9-CB30-4A10-9A75-3808E816F755}"/>
                </a:ext>
              </a:extLst>
            </p:cNvPr>
            <p:cNvSpPr/>
            <p:nvPr/>
          </p:nvSpPr>
          <p:spPr bwMode="auto">
            <a:xfrm>
              <a:off x="647564" y="396872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endParaRPr lang="en-150" sz="2400">
                <a:solidFill>
                  <a:srgbClr val="000000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314FABF-79FB-4A74-88F9-71C404B856C4}"/>
                </a:ext>
              </a:extLst>
            </p:cNvPr>
            <p:cNvSpPr/>
            <p:nvPr/>
          </p:nvSpPr>
          <p:spPr bwMode="auto">
            <a:xfrm>
              <a:off x="8280412" y="3992219"/>
              <a:ext cx="216024" cy="216024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endParaRPr lang="en-150" sz="2400" dirty="0">
                <a:solidFill>
                  <a:srgbClr val="000000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36C4354-AE5A-4DA7-923D-450C3DC150F9}"/>
                </a:ext>
              </a:extLst>
            </p:cNvPr>
            <p:cNvCxnSpPr>
              <a:cxnSpLocks/>
              <a:stCxn id="5" idx="6"/>
            </p:cNvCxnSpPr>
            <p:nvPr/>
          </p:nvCxnSpPr>
          <p:spPr bwMode="auto">
            <a:xfrm>
              <a:off x="863588" y="4076736"/>
              <a:ext cx="133214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499BF29-FCAD-45DB-80A8-26D07E357996}"/>
                </a:ext>
              </a:extLst>
            </p:cNvPr>
            <p:cNvSpPr txBox="1"/>
            <p:nvPr/>
          </p:nvSpPr>
          <p:spPr>
            <a:xfrm>
              <a:off x="539552" y="4350994"/>
              <a:ext cx="1512316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Call </a:t>
              </a:r>
              <a:r>
                <a:rPr lang="nl-NL" dirty="0" err="1"/>
                <a:t>opens</a:t>
              </a:r>
              <a:endParaRPr lang="nl-NL" dirty="0"/>
            </a:p>
            <a:p>
              <a:r>
                <a:rPr lang="nl-NL" dirty="0" err="1"/>
                <a:t>early</a:t>
              </a:r>
              <a:r>
                <a:rPr lang="nl-NL" dirty="0"/>
                <a:t> April</a:t>
              </a:r>
              <a:endParaRPr lang="en-150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ED00AA7-E473-491A-9906-FF47D3C5E4A4}"/>
                </a:ext>
              </a:extLst>
            </p:cNvPr>
            <p:cNvSpPr txBox="1"/>
            <p:nvPr/>
          </p:nvSpPr>
          <p:spPr>
            <a:xfrm>
              <a:off x="7020272" y="4350993"/>
              <a:ext cx="180034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Deadline 9 September 2020</a:t>
              </a:r>
              <a:endParaRPr lang="en-150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3EF1A0A-19F5-4EB5-8662-8990ED780F9E}"/>
              </a:ext>
            </a:extLst>
          </p:cNvPr>
          <p:cNvSpPr txBox="1"/>
          <p:nvPr/>
        </p:nvSpPr>
        <p:spPr>
          <a:xfrm>
            <a:off x="2922692" y="2019951"/>
            <a:ext cx="62019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dirty="0"/>
              <a:t>~ 4 </a:t>
            </a:r>
            <a:r>
              <a:rPr lang="nl-NL" sz="1800" b="1" dirty="0" err="1"/>
              <a:t>months</a:t>
            </a:r>
            <a:r>
              <a:rPr lang="nl-NL" sz="1800" b="1" dirty="0"/>
              <a:t> </a:t>
            </a:r>
            <a:r>
              <a:rPr lang="nl-NL" sz="1800" b="1" dirty="0" err="1"/>
              <a:t>left</a:t>
            </a:r>
            <a:endParaRPr lang="nl-NL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Reach out </a:t>
            </a:r>
            <a:r>
              <a:rPr lang="nl-NL" sz="1800" dirty="0" err="1"/>
              <a:t>to</a:t>
            </a:r>
            <a:r>
              <a:rPr lang="nl-NL" sz="1800" dirty="0"/>
              <a:t> </a:t>
            </a:r>
            <a:r>
              <a:rPr lang="nl-NL" sz="1800" dirty="0" err="1"/>
              <a:t>your</a:t>
            </a:r>
            <a:r>
              <a:rPr lang="nl-NL" sz="1800" dirty="0"/>
              <a:t> </a:t>
            </a:r>
            <a:r>
              <a:rPr lang="nl-NL" sz="1800" dirty="0" err="1"/>
              <a:t>potential</a:t>
            </a:r>
            <a:r>
              <a:rPr lang="nl-NL" sz="1800" dirty="0"/>
              <a:t> host </a:t>
            </a:r>
            <a:r>
              <a:rPr lang="nl-NL" sz="1800" dirty="0" err="1"/>
              <a:t>and</a:t>
            </a:r>
            <a:r>
              <a:rPr lang="nl-NL" sz="1800" dirty="0"/>
              <a:t> collaborators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800" dirty="0"/>
              <a:t>At </a:t>
            </a:r>
            <a:r>
              <a:rPr lang="nl-NL" sz="1800" dirty="0" err="1"/>
              <a:t>which</a:t>
            </a:r>
            <a:r>
              <a:rPr lang="nl-NL" sz="1800" dirty="0"/>
              <a:t> </a:t>
            </a:r>
            <a:r>
              <a:rPr lang="nl-NL" sz="1800" dirty="0" err="1"/>
              <a:t>institute</a:t>
            </a:r>
            <a:r>
              <a:rPr lang="nl-NL" sz="1800" dirty="0"/>
              <a:t>, </a:t>
            </a:r>
            <a:r>
              <a:rPr lang="nl-NL" sz="1800" dirty="0" err="1"/>
              <a:t>with</a:t>
            </a:r>
            <a:r>
              <a:rPr lang="nl-NL" sz="1800" dirty="0"/>
              <a:t> </a:t>
            </a:r>
            <a:r>
              <a:rPr lang="nl-NL" sz="1800" dirty="0" err="1"/>
              <a:t>whom</a:t>
            </a:r>
            <a:r>
              <a:rPr lang="nl-NL" sz="1800" dirty="0"/>
              <a:t>, </a:t>
            </a:r>
            <a:r>
              <a:rPr lang="nl-NL" sz="1800" dirty="0" err="1"/>
              <a:t>and</a:t>
            </a:r>
            <a:r>
              <a:rPr lang="nl-NL" sz="1800" dirty="0"/>
              <a:t> </a:t>
            </a:r>
            <a:r>
              <a:rPr lang="nl-NL" sz="1800" dirty="0" err="1"/>
              <a:t>why</a:t>
            </a:r>
            <a:r>
              <a:rPr lang="nl-NL" sz="1800" dirty="0"/>
              <a:t> THERE?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Reach out </a:t>
            </a:r>
            <a:r>
              <a:rPr lang="nl-NL" sz="1800" dirty="0" err="1"/>
              <a:t>to</a:t>
            </a:r>
            <a:r>
              <a:rPr lang="nl-NL" sz="1800" dirty="0"/>
              <a:t> EU </a:t>
            </a:r>
            <a:r>
              <a:rPr lang="nl-NL" sz="1800" dirty="0" err="1"/>
              <a:t>GrantsAccess</a:t>
            </a:r>
            <a:r>
              <a:rPr lang="nl-NL" sz="18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Update </a:t>
            </a:r>
            <a:r>
              <a:rPr lang="nl-NL" sz="1800" dirty="0" err="1"/>
              <a:t>your</a:t>
            </a:r>
            <a:r>
              <a:rPr lang="nl-NL" sz="1800" dirty="0"/>
              <a:t> CV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800" dirty="0"/>
              <a:t>How </a:t>
            </a:r>
            <a:r>
              <a:rPr lang="nl-NL" sz="1800" dirty="0" err="1"/>
              <a:t>can</a:t>
            </a:r>
            <a:r>
              <a:rPr lang="nl-NL" sz="1800" dirty="0"/>
              <a:t> a MSCA fellowship advance </a:t>
            </a:r>
            <a:r>
              <a:rPr lang="nl-NL" sz="1800" dirty="0" err="1"/>
              <a:t>your</a:t>
            </a:r>
            <a:r>
              <a:rPr lang="nl-NL" sz="1800" dirty="0"/>
              <a:t> </a:t>
            </a:r>
            <a:r>
              <a:rPr lang="nl-NL" sz="1800" dirty="0" err="1"/>
              <a:t>career</a:t>
            </a:r>
            <a:r>
              <a:rPr lang="nl-NL" sz="1800" dirty="0"/>
              <a:t>?</a:t>
            </a:r>
          </a:p>
          <a:p>
            <a:pPr lvl="1"/>
            <a:endParaRPr lang="nl-NL" sz="18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72FF0D-EB23-493F-9AB1-4FB82B722D5A}"/>
              </a:ext>
            </a:extLst>
          </p:cNvPr>
          <p:cNvSpPr txBox="1"/>
          <p:nvPr/>
        </p:nvSpPr>
        <p:spPr>
          <a:xfrm>
            <a:off x="3075092" y="5443957"/>
            <a:ext cx="620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dirty="0"/>
              <a:t>Communication is </a:t>
            </a:r>
            <a:r>
              <a:rPr lang="nl-NL" sz="1800" b="1" dirty="0" err="1"/>
              <a:t>key</a:t>
            </a:r>
            <a:r>
              <a:rPr lang="nl-NL" sz="1800" b="1" dirty="0"/>
              <a:t>: </a:t>
            </a:r>
            <a:r>
              <a:rPr lang="nl-NL" sz="1800" dirty="0"/>
              <a:t>Share timeline </a:t>
            </a:r>
            <a:r>
              <a:rPr lang="nl-NL" sz="1800" dirty="0" err="1"/>
              <a:t>and</a:t>
            </a:r>
            <a:r>
              <a:rPr lang="nl-NL" sz="1800" dirty="0"/>
              <a:t> </a:t>
            </a:r>
            <a:r>
              <a:rPr lang="nl-NL" sz="1800" dirty="0" err="1"/>
              <a:t>plans</a:t>
            </a:r>
            <a:r>
              <a:rPr lang="nl-NL" sz="1800" dirty="0"/>
              <a:t> </a:t>
            </a:r>
            <a:r>
              <a:rPr lang="nl-NL" sz="1800" dirty="0" err="1"/>
              <a:t>with</a:t>
            </a:r>
            <a:r>
              <a:rPr lang="nl-NL" sz="1800" dirty="0"/>
              <a:t> </a:t>
            </a:r>
            <a:r>
              <a:rPr lang="nl-NL" sz="1800" dirty="0" err="1"/>
              <a:t>your</a:t>
            </a:r>
            <a:r>
              <a:rPr lang="nl-NL" sz="1800" dirty="0"/>
              <a:t> host </a:t>
            </a:r>
            <a:r>
              <a:rPr lang="nl-NL" sz="1800" dirty="0" err="1"/>
              <a:t>and</a:t>
            </a:r>
            <a:r>
              <a:rPr lang="nl-NL" sz="1800" dirty="0"/>
              <a:t> collaborators, </a:t>
            </a:r>
            <a:r>
              <a:rPr lang="nl-NL" sz="1800" dirty="0" err="1"/>
              <a:t>so</a:t>
            </a:r>
            <a:r>
              <a:rPr lang="nl-NL" sz="1800" dirty="0"/>
              <a:t> </a:t>
            </a:r>
            <a:r>
              <a:rPr lang="nl-NL" sz="1800" dirty="0" err="1"/>
              <a:t>they</a:t>
            </a:r>
            <a:r>
              <a:rPr lang="nl-NL" sz="1800" dirty="0"/>
              <a:t> </a:t>
            </a:r>
            <a:r>
              <a:rPr lang="nl-NL" sz="1800" dirty="0" err="1"/>
              <a:t>know</a:t>
            </a:r>
            <a:r>
              <a:rPr lang="nl-NL" sz="1800" dirty="0"/>
              <a:t> </a:t>
            </a:r>
            <a:r>
              <a:rPr lang="nl-NL" sz="1800" dirty="0" err="1"/>
              <a:t>when</a:t>
            </a:r>
            <a:r>
              <a:rPr lang="nl-NL" sz="1800" dirty="0"/>
              <a:t> </a:t>
            </a:r>
            <a:r>
              <a:rPr lang="nl-NL" sz="1800" dirty="0" err="1"/>
              <a:t>to</a:t>
            </a:r>
            <a:r>
              <a:rPr lang="nl-NL" sz="1800" dirty="0"/>
              <a:t> </a:t>
            </a:r>
            <a:r>
              <a:rPr lang="nl-NL" sz="1800" dirty="0" err="1"/>
              <a:t>read</a:t>
            </a:r>
            <a:r>
              <a:rPr lang="nl-NL" sz="1800" dirty="0"/>
              <a:t> </a:t>
            </a:r>
            <a:r>
              <a:rPr lang="nl-NL" sz="1800" dirty="0" err="1"/>
              <a:t>your</a:t>
            </a:r>
            <a:r>
              <a:rPr lang="nl-NL" sz="1800" dirty="0"/>
              <a:t> </a:t>
            </a:r>
            <a:r>
              <a:rPr lang="nl-NL" sz="1800" dirty="0" err="1"/>
              <a:t>proposal</a:t>
            </a:r>
            <a:r>
              <a:rPr lang="nl-NL" sz="1800" dirty="0"/>
              <a:t> </a:t>
            </a:r>
            <a:r>
              <a:rPr lang="nl-NL" sz="1800" dirty="0" err="1"/>
              <a:t>and</a:t>
            </a:r>
            <a:r>
              <a:rPr lang="nl-NL" sz="1800" dirty="0"/>
              <a:t> </a:t>
            </a:r>
            <a:r>
              <a:rPr lang="nl-NL" sz="1800" dirty="0" err="1"/>
              <a:t>give</a:t>
            </a:r>
            <a:r>
              <a:rPr lang="nl-NL" sz="1800" dirty="0"/>
              <a:t> feedback.</a:t>
            </a:r>
          </a:p>
        </p:txBody>
      </p:sp>
      <p:sp>
        <p:nvSpPr>
          <p:cNvPr id="23" name="Date Placeholder 22">
            <a:extLst>
              <a:ext uri="{FF2B5EF4-FFF2-40B4-BE49-F238E27FC236}">
                <a16:creationId xmlns:a16="http://schemas.microsoft.com/office/drawing/2014/main" id="{AB83F8DD-D1A4-4233-8621-EFA2C3CC3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2F42-AD3A-4758-9E7F-570DB022F1A5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28BB6473-4CC8-4ADA-BE9B-82B6B5BA3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Postdoc Meet Up! MSCA Proposal Preparation, dr. Minh Hao Nguyen</a:t>
            </a:r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10213E65-A860-40DE-8136-68589270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</a:t>
            </a:r>
            <a:fld id="{9D46F3A4-F478-9440-BC8E-B732027F4C8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75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CFAEC65-762A-4276-8F59-FE6F321C3074}"/>
              </a:ext>
            </a:extLst>
          </p:cNvPr>
          <p:cNvCxnSpPr>
            <a:cxnSpLocks/>
            <a:endCxn id="6" idx="2"/>
          </p:cNvCxnSpPr>
          <p:nvPr/>
        </p:nvCxnSpPr>
        <p:spPr bwMode="auto">
          <a:xfrm>
            <a:off x="2387588" y="4411398"/>
            <a:ext cx="7416824" cy="23495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7C69C268-ED51-46A4-A91F-9893BF308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Timeline &amp; Planning</a:t>
            </a:r>
            <a:endParaRPr lang="en-15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FDDDAE1-7475-4093-BA05-8F3598C79B2F}"/>
              </a:ext>
            </a:extLst>
          </p:cNvPr>
          <p:cNvGrpSpPr/>
          <p:nvPr/>
        </p:nvGrpSpPr>
        <p:grpSpPr>
          <a:xfrm>
            <a:off x="2063552" y="4303386"/>
            <a:ext cx="8281068" cy="997823"/>
            <a:chOff x="539552" y="3968724"/>
            <a:chExt cx="8281068" cy="99782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370CFF9-CB30-4A10-9A75-3808E816F755}"/>
                </a:ext>
              </a:extLst>
            </p:cNvPr>
            <p:cNvSpPr/>
            <p:nvPr/>
          </p:nvSpPr>
          <p:spPr bwMode="auto">
            <a:xfrm>
              <a:off x="647564" y="396872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endParaRPr lang="en-150" sz="2400">
                <a:solidFill>
                  <a:srgbClr val="000000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314FABF-79FB-4A74-88F9-71C404B856C4}"/>
                </a:ext>
              </a:extLst>
            </p:cNvPr>
            <p:cNvSpPr/>
            <p:nvPr/>
          </p:nvSpPr>
          <p:spPr bwMode="auto">
            <a:xfrm>
              <a:off x="8280412" y="3992219"/>
              <a:ext cx="216024" cy="216024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endParaRPr lang="en-150" sz="2400" dirty="0">
                <a:solidFill>
                  <a:srgbClr val="000000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36C4354-AE5A-4DA7-923D-450C3DC150F9}"/>
                </a:ext>
              </a:extLst>
            </p:cNvPr>
            <p:cNvCxnSpPr>
              <a:cxnSpLocks/>
              <a:stCxn id="5" idx="6"/>
            </p:cNvCxnSpPr>
            <p:nvPr/>
          </p:nvCxnSpPr>
          <p:spPr bwMode="auto">
            <a:xfrm>
              <a:off x="863588" y="4076736"/>
              <a:ext cx="306034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499BF29-FCAD-45DB-80A8-26D07E357996}"/>
                </a:ext>
              </a:extLst>
            </p:cNvPr>
            <p:cNvSpPr txBox="1"/>
            <p:nvPr/>
          </p:nvSpPr>
          <p:spPr>
            <a:xfrm>
              <a:off x="539552" y="4350994"/>
              <a:ext cx="1512316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Call </a:t>
              </a:r>
              <a:r>
                <a:rPr lang="nl-NL" dirty="0" err="1"/>
                <a:t>opens</a:t>
              </a:r>
              <a:endParaRPr lang="nl-NL" dirty="0"/>
            </a:p>
            <a:p>
              <a:r>
                <a:rPr lang="nl-NL" dirty="0" err="1"/>
                <a:t>early</a:t>
              </a:r>
              <a:r>
                <a:rPr lang="nl-NL" dirty="0"/>
                <a:t> April</a:t>
              </a:r>
              <a:endParaRPr lang="en-150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ED00AA7-E473-491A-9906-FF47D3C5E4A4}"/>
                </a:ext>
              </a:extLst>
            </p:cNvPr>
            <p:cNvSpPr txBox="1"/>
            <p:nvPr/>
          </p:nvSpPr>
          <p:spPr>
            <a:xfrm>
              <a:off x="7020272" y="4350993"/>
              <a:ext cx="180034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Deadline 9 September 2020</a:t>
              </a:r>
              <a:endParaRPr lang="en-150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3EF1A0A-19F5-4EB5-8662-8990ED780F9E}"/>
              </a:ext>
            </a:extLst>
          </p:cNvPr>
          <p:cNvSpPr txBox="1"/>
          <p:nvPr/>
        </p:nvSpPr>
        <p:spPr>
          <a:xfrm>
            <a:off x="2922692" y="2019950"/>
            <a:ext cx="62019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dirty="0"/>
              <a:t>~ 3 </a:t>
            </a:r>
            <a:r>
              <a:rPr lang="nl-NL" sz="1800" b="1" dirty="0" err="1"/>
              <a:t>months</a:t>
            </a:r>
            <a:r>
              <a:rPr lang="nl-NL" sz="1800" b="1" dirty="0"/>
              <a:t> in advance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Collect </a:t>
            </a:r>
            <a:r>
              <a:rPr lang="nl-NL" sz="1800" dirty="0" err="1"/>
              <a:t>examples</a:t>
            </a:r>
            <a:r>
              <a:rPr lang="nl-NL" sz="1800" dirty="0"/>
              <a:t> of MSCA </a:t>
            </a:r>
            <a:r>
              <a:rPr lang="nl-NL" sz="1800" dirty="0" err="1"/>
              <a:t>proposals</a:t>
            </a:r>
            <a:r>
              <a:rPr lang="nl-NL" sz="1800" dirty="0"/>
              <a:t> </a:t>
            </a:r>
            <a:r>
              <a:rPr lang="nl-NL" sz="1800" dirty="0" err="1"/>
              <a:t>and</a:t>
            </a:r>
            <a:r>
              <a:rPr lang="nl-NL" sz="1800" dirty="0"/>
              <a:t> </a:t>
            </a:r>
            <a:r>
              <a:rPr lang="nl-NL" sz="1800" dirty="0" err="1"/>
              <a:t>CVs</a:t>
            </a:r>
            <a:endParaRPr lang="nl-NL" sz="1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800" dirty="0" err="1"/>
              <a:t>Succesful</a:t>
            </a:r>
            <a:r>
              <a:rPr lang="nl-NL" sz="1800" dirty="0"/>
              <a:t> &amp; </a:t>
            </a:r>
            <a:r>
              <a:rPr lang="nl-NL" sz="1800" dirty="0" err="1"/>
              <a:t>unsuccesful</a:t>
            </a:r>
            <a:r>
              <a:rPr lang="nl-NL" sz="1800" dirty="0"/>
              <a:t> </a:t>
            </a:r>
            <a:r>
              <a:rPr lang="nl-NL" sz="1800" dirty="0" err="1"/>
              <a:t>ones</a:t>
            </a:r>
            <a:endParaRPr lang="nl-NL" sz="1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800" dirty="0" err="1"/>
              <a:t>Use</a:t>
            </a:r>
            <a:r>
              <a:rPr lang="nl-NL" sz="1800" dirty="0"/>
              <a:t> </a:t>
            </a:r>
            <a:r>
              <a:rPr lang="nl-NL" sz="1800" dirty="0" err="1"/>
              <a:t>network</a:t>
            </a:r>
            <a:r>
              <a:rPr lang="nl-NL" sz="1800" dirty="0"/>
              <a:t> of </a:t>
            </a:r>
            <a:r>
              <a:rPr lang="nl-NL" sz="1800" dirty="0" err="1"/>
              <a:t>your</a:t>
            </a:r>
            <a:r>
              <a:rPr lang="nl-NL" sz="1800" dirty="0"/>
              <a:t> supervisors/host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Meet </a:t>
            </a:r>
            <a:r>
              <a:rPr lang="nl-NL" sz="1800" dirty="0" err="1"/>
              <a:t>with</a:t>
            </a:r>
            <a:r>
              <a:rPr lang="nl-NL" sz="1800" dirty="0"/>
              <a:t> EU </a:t>
            </a:r>
            <a:r>
              <a:rPr lang="nl-NL" sz="1800" dirty="0" err="1"/>
              <a:t>GrantsAccess</a:t>
            </a:r>
            <a:r>
              <a:rPr lang="nl-NL" sz="18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err="1"/>
              <a:t>Many</a:t>
            </a:r>
            <a:r>
              <a:rPr lang="nl-NL" sz="1800" dirty="0"/>
              <a:t> guides / tips online </a:t>
            </a:r>
            <a:r>
              <a:rPr lang="nl-NL" sz="1800" dirty="0" err="1"/>
              <a:t>for</a:t>
            </a:r>
            <a:r>
              <a:rPr lang="nl-NL" sz="1800" dirty="0"/>
              <a:t> MSCA </a:t>
            </a:r>
            <a:r>
              <a:rPr lang="nl-NL" sz="1800" dirty="0" err="1"/>
              <a:t>proposal</a:t>
            </a:r>
            <a:r>
              <a:rPr lang="nl-NL" sz="1800" dirty="0"/>
              <a:t> </a:t>
            </a:r>
            <a:r>
              <a:rPr lang="nl-NL" sz="1800" dirty="0" err="1"/>
              <a:t>writing</a:t>
            </a:r>
            <a:endParaRPr lang="nl-NL" sz="18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72FF0D-EB23-493F-9AB1-4FB82B722D5A}"/>
              </a:ext>
            </a:extLst>
          </p:cNvPr>
          <p:cNvSpPr txBox="1"/>
          <p:nvPr/>
        </p:nvSpPr>
        <p:spPr>
          <a:xfrm>
            <a:off x="3044432" y="5431890"/>
            <a:ext cx="620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dirty="0"/>
              <a:t>Write:</a:t>
            </a:r>
            <a:r>
              <a:rPr lang="nl-NL" sz="1800" dirty="0"/>
              <a:t> Start on time, </a:t>
            </a:r>
            <a:r>
              <a:rPr lang="nl-NL" sz="1800" dirty="0" err="1"/>
              <a:t>so</a:t>
            </a:r>
            <a:r>
              <a:rPr lang="nl-NL" sz="1800" dirty="0"/>
              <a:t> </a:t>
            </a:r>
            <a:r>
              <a:rPr lang="nl-NL" sz="1800" dirty="0" err="1"/>
              <a:t>that</a:t>
            </a:r>
            <a:r>
              <a:rPr lang="nl-NL" sz="1800" dirty="0"/>
              <a:t> </a:t>
            </a:r>
            <a:r>
              <a:rPr lang="nl-NL" sz="1800" dirty="0" err="1"/>
              <a:t>you</a:t>
            </a:r>
            <a:r>
              <a:rPr lang="nl-NL" sz="1800" dirty="0"/>
              <a:t> </a:t>
            </a:r>
            <a:r>
              <a:rPr lang="nl-NL" sz="1800" dirty="0" err="1"/>
              <a:t>can</a:t>
            </a:r>
            <a:r>
              <a:rPr lang="nl-NL" sz="1800" dirty="0"/>
              <a:t> share </a:t>
            </a:r>
            <a:r>
              <a:rPr lang="nl-NL" sz="1800" dirty="0" err="1"/>
              <a:t>your</a:t>
            </a:r>
            <a:r>
              <a:rPr lang="nl-NL" sz="1800" dirty="0"/>
              <a:t> </a:t>
            </a:r>
            <a:r>
              <a:rPr lang="nl-NL" sz="1800" dirty="0" err="1"/>
              <a:t>work</a:t>
            </a:r>
            <a:r>
              <a:rPr lang="nl-NL" sz="1800" dirty="0"/>
              <a:t> </a:t>
            </a:r>
            <a:r>
              <a:rPr lang="nl-NL" sz="1800" dirty="0" err="1"/>
              <a:t>with</a:t>
            </a:r>
            <a:r>
              <a:rPr lang="nl-NL" sz="1800" dirty="0"/>
              <a:t> </a:t>
            </a:r>
            <a:r>
              <a:rPr lang="nl-NL" sz="1800" dirty="0" err="1"/>
              <a:t>others</a:t>
            </a:r>
            <a:r>
              <a:rPr lang="nl-NL" sz="1800" dirty="0"/>
              <a:t>. </a:t>
            </a:r>
            <a:r>
              <a:rPr lang="nl-NL" sz="1800" dirty="0" err="1"/>
              <a:t>Struggle</a:t>
            </a:r>
            <a:r>
              <a:rPr lang="nl-NL" sz="1800" dirty="0"/>
              <a:t>? Make </a:t>
            </a:r>
            <a:r>
              <a:rPr lang="nl-NL" sz="1800" dirty="0" err="1"/>
              <a:t>an</a:t>
            </a:r>
            <a:r>
              <a:rPr lang="nl-NL" sz="1800" dirty="0"/>
              <a:t> </a:t>
            </a:r>
            <a:r>
              <a:rPr lang="nl-NL" sz="1800" dirty="0" err="1"/>
              <a:t>outline</a:t>
            </a:r>
            <a:r>
              <a:rPr lang="nl-NL" sz="1800" dirty="0"/>
              <a:t> of </a:t>
            </a:r>
            <a:r>
              <a:rPr lang="nl-NL" sz="1800" dirty="0" err="1"/>
              <a:t>what</a:t>
            </a:r>
            <a:r>
              <a:rPr lang="nl-NL" sz="1800" dirty="0"/>
              <a:t> </a:t>
            </a:r>
            <a:r>
              <a:rPr lang="nl-NL" sz="1800" dirty="0" err="1"/>
              <a:t>you</a:t>
            </a:r>
            <a:r>
              <a:rPr lang="nl-NL" sz="1800" dirty="0"/>
              <a:t> want </a:t>
            </a:r>
            <a:r>
              <a:rPr lang="nl-NL" sz="1800" dirty="0" err="1"/>
              <a:t>to</a:t>
            </a:r>
            <a:r>
              <a:rPr lang="nl-NL" sz="1800" dirty="0"/>
              <a:t> </a:t>
            </a:r>
            <a:r>
              <a:rPr lang="nl-NL" sz="1800" dirty="0" err="1"/>
              <a:t>include</a:t>
            </a:r>
            <a:r>
              <a:rPr lang="nl-NL" sz="1800" dirty="0"/>
              <a:t> in </a:t>
            </a:r>
            <a:r>
              <a:rPr lang="nl-NL" sz="1800" dirty="0" err="1"/>
              <a:t>each</a:t>
            </a:r>
            <a:r>
              <a:rPr lang="nl-NL" sz="1800" dirty="0"/>
              <a:t> part (“</a:t>
            </a:r>
            <a:r>
              <a:rPr lang="nl-NL" sz="1800" dirty="0" err="1"/>
              <a:t>skeleton</a:t>
            </a:r>
            <a:r>
              <a:rPr lang="nl-NL" sz="1800" dirty="0"/>
              <a:t> </a:t>
            </a:r>
            <a:r>
              <a:rPr lang="nl-NL" sz="1800" dirty="0" err="1"/>
              <a:t>proposal</a:t>
            </a:r>
            <a:r>
              <a:rPr lang="nl-NL" sz="1800" dirty="0"/>
              <a:t>”) </a:t>
            </a:r>
            <a:r>
              <a:rPr lang="nl-NL" sz="1800" dirty="0" err="1"/>
              <a:t>and</a:t>
            </a:r>
            <a:r>
              <a:rPr lang="nl-NL" sz="1800" dirty="0"/>
              <a:t> share </a:t>
            </a:r>
            <a:r>
              <a:rPr lang="nl-NL" sz="1800" dirty="0" err="1"/>
              <a:t>this</a:t>
            </a:r>
            <a:r>
              <a:rPr lang="nl-NL" sz="1800" dirty="0"/>
              <a:t>.</a:t>
            </a:r>
            <a:endParaRPr lang="nl-NL" sz="18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15192-293D-4B85-9087-A46003E24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300AF-F286-4FE7-B46A-C540DCD9B7E7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6DF37B7-FA0B-4A46-92B6-991E04705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Postdoc Meet Up! MSCA Proposal Preparation, dr. Minh Hao Nguyen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FCABBE-5549-47DB-A4BB-2F61F9C48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</a:t>
            </a:r>
            <a:fld id="{9D46F3A4-F478-9440-BC8E-B732027F4C8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1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CFAEC65-762A-4276-8F59-FE6F321C3074}"/>
              </a:ext>
            </a:extLst>
          </p:cNvPr>
          <p:cNvCxnSpPr>
            <a:cxnSpLocks/>
            <a:endCxn id="6" idx="2"/>
          </p:cNvCxnSpPr>
          <p:nvPr/>
        </p:nvCxnSpPr>
        <p:spPr bwMode="auto">
          <a:xfrm>
            <a:off x="2387588" y="4411398"/>
            <a:ext cx="7416824" cy="23495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7C69C268-ED51-46A4-A91F-9893BF308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Timeline &amp; Planning</a:t>
            </a:r>
            <a:endParaRPr lang="en-15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FDDDAE1-7475-4093-BA05-8F3598C79B2F}"/>
              </a:ext>
            </a:extLst>
          </p:cNvPr>
          <p:cNvGrpSpPr/>
          <p:nvPr/>
        </p:nvGrpSpPr>
        <p:grpSpPr>
          <a:xfrm>
            <a:off x="2063552" y="4303386"/>
            <a:ext cx="8281068" cy="997823"/>
            <a:chOff x="539552" y="3968724"/>
            <a:chExt cx="8281068" cy="99782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370CFF9-CB30-4A10-9A75-3808E816F755}"/>
                </a:ext>
              </a:extLst>
            </p:cNvPr>
            <p:cNvSpPr/>
            <p:nvPr/>
          </p:nvSpPr>
          <p:spPr bwMode="auto">
            <a:xfrm>
              <a:off x="647564" y="396872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endParaRPr lang="en-150" sz="2400">
                <a:solidFill>
                  <a:srgbClr val="000000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314FABF-79FB-4A74-88F9-71C404B856C4}"/>
                </a:ext>
              </a:extLst>
            </p:cNvPr>
            <p:cNvSpPr/>
            <p:nvPr/>
          </p:nvSpPr>
          <p:spPr bwMode="auto">
            <a:xfrm>
              <a:off x="8280412" y="3992219"/>
              <a:ext cx="216024" cy="216024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endParaRPr lang="en-150" sz="2400" dirty="0">
                <a:solidFill>
                  <a:srgbClr val="000000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36C4354-AE5A-4DA7-923D-450C3DC150F9}"/>
                </a:ext>
              </a:extLst>
            </p:cNvPr>
            <p:cNvCxnSpPr>
              <a:cxnSpLocks/>
              <a:stCxn id="5" idx="6"/>
            </p:cNvCxnSpPr>
            <p:nvPr/>
          </p:nvCxnSpPr>
          <p:spPr bwMode="auto">
            <a:xfrm>
              <a:off x="863588" y="4076736"/>
              <a:ext cx="4932548" cy="23495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499BF29-FCAD-45DB-80A8-26D07E357996}"/>
                </a:ext>
              </a:extLst>
            </p:cNvPr>
            <p:cNvSpPr txBox="1"/>
            <p:nvPr/>
          </p:nvSpPr>
          <p:spPr>
            <a:xfrm>
              <a:off x="539552" y="4350994"/>
              <a:ext cx="1512316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Call </a:t>
              </a:r>
              <a:r>
                <a:rPr lang="nl-NL" dirty="0" err="1"/>
                <a:t>opens</a:t>
              </a:r>
              <a:endParaRPr lang="nl-NL" dirty="0"/>
            </a:p>
            <a:p>
              <a:r>
                <a:rPr lang="nl-NL" dirty="0" err="1"/>
                <a:t>early</a:t>
              </a:r>
              <a:r>
                <a:rPr lang="nl-NL" dirty="0"/>
                <a:t> April</a:t>
              </a:r>
              <a:endParaRPr lang="en-150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ED00AA7-E473-491A-9906-FF47D3C5E4A4}"/>
                </a:ext>
              </a:extLst>
            </p:cNvPr>
            <p:cNvSpPr txBox="1"/>
            <p:nvPr/>
          </p:nvSpPr>
          <p:spPr>
            <a:xfrm>
              <a:off x="7020272" y="4350993"/>
              <a:ext cx="180034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Deadline 9 September 2020</a:t>
              </a:r>
              <a:endParaRPr lang="en-150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3EF1A0A-19F5-4EB5-8662-8990ED780F9E}"/>
              </a:ext>
            </a:extLst>
          </p:cNvPr>
          <p:cNvSpPr txBox="1"/>
          <p:nvPr/>
        </p:nvSpPr>
        <p:spPr>
          <a:xfrm>
            <a:off x="2922692" y="2019950"/>
            <a:ext cx="62019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dirty="0"/>
              <a:t>~ 1.5 </a:t>
            </a:r>
            <a:r>
              <a:rPr lang="nl-NL" sz="1800" b="1" dirty="0" err="1"/>
              <a:t>to</a:t>
            </a:r>
            <a:r>
              <a:rPr lang="nl-NL" sz="1800" b="1" dirty="0"/>
              <a:t> 2 </a:t>
            </a:r>
            <a:r>
              <a:rPr lang="nl-NL" sz="1800" b="1" dirty="0" err="1"/>
              <a:t>months</a:t>
            </a:r>
            <a:r>
              <a:rPr lang="nl-NL" sz="1800" b="1" dirty="0"/>
              <a:t> in advance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err="1"/>
              <a:t>Send</a:t>
            </a:r>
            <a:r>
              <a:rPr lang="nl-NL" sz="1800" dirty="0"/>
              <a:t> full draft </a:t>
            </a:r>
            <a:r>
              <a:rPr lang="nl-NL" sz="1800" dirty="0" err="1"/>
              <a:t>to</a:t>
            </a:r>
            <a:r>
              <a:rPr lang="nl-NL" sz="1800" dirty="0"/>
              <a:t> EU </a:t>
            </a:r>
            <a:r>
              <a:rPr lang="nl-NL" sz="1800" dirty="0" err="1"/>
              <a:t>GrantsAccess</a:t>
            </a:r>
            <a:r>
              <a:rPr lang="nl-NL" sz="1800" dirty="0"/>
              <a:t> </a:t>
            </a:r>
            <a:r>
              <a:rPr lang="nl-NL" sz="1800" dirty="0" err="1"/>
              <a:t>for</a:t>
            </a:r>
            <a:r>
              <a:rPr lang="nl-NL" sz="1800" dirty="0"/>
              <a:t> pre-screening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800" dirty="0"/>
              <a:t>The </a:t>
            </a:r>
            <a:r>
              <a:rPr lang="nl-NL" sz="1800" dirty="0" err="1"/>
              <a:t>earlier</a:t>
            </a:r>
            <a:r>
              <a:rPr lang="nl-NL" sz="1800" dirty="0"/>
              <a:t> </a:t>
            </a:r>
            <a:r>
              <a:rPr lang="nl-NL" sz="1800" dirty="0" err="1"/>
              <a:t>the</a:t>
            </a:r>
            <a:r>
              <a:rPr lang="nl-NL" sz="1800" dirty="0"/>
              <a:t> </a:t>
            </a:r>
            <a:r>
              <a:rPr lang="nl-NL" sz="1800" dirty="0" err="1"/>
              <a:t>better</a:t>
            </a:r>
            <a:endParaRPr lang="nl-NL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Continue </a:t>
            </a:r>
            <a:r>
              <a:rPr lang="nl-NL" sz="1800" dirty="0" err="1"/>
              <a:t>to</a:t>
            </a:r>
            <a:r>
              <a:rPr lang="nl-NL" sz="1800" dirty="0"/>
              <a:t> </a:t>
            </a:r>
            <a:r>
              <a:rPr lang="nl-NL" sz="1800" dirty="0" err="1"/>
              <a:t>work</a:t>
            </a:r>
            <a:r>
              <a:rPr lang="nl-NL" sz="1800" dirty="0"/>
              <a:t> on Part B (CV, </a:t>
            </a:r>
            <a:r>
              <a:rPr lang="nl-NL" sz="1800" dirty="0" err="1"/>
              <a:t>ethical</a:t>
            </a:r>
            <a:r>
              <a:rPr lang="nl-NL" sz="1800" dirty="0"/>
              <a:t> assessment)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Share </a:t>
            </a:r>
            <a:r>
              <a:rPr lang="nl-NL" sz="1800" dirty="0" err="1"/>
              <a:t>proposal</a:t>
            </a:r>
            <a:r>
              <a:rPr lang="nl-NL" sz="1800" dirty="0"/>
              <a:t> </a:t>
            </a:r>
            <a:r>
              <a:rPr lang="nl-NL" sz="1800" dirty="0" err="1"/>
              <a:t>with</a:t>
            </a:r>
            <a:r>
              <a:rPr lang="nl-NL" sz="1800" dirty="0"/>
              <a:t> </a:t>
            </a:r>
            <a:r>
              <a:rPr lang="nl-NL" sz="1800" dirty="0" err="1"/>
              <a:t>people</a:t>
            </a:r>
            <a:r>
              <a:rPr lang="nl-NL" sz="1800" dirty="0"/>
              <a:t> in </a:t>
            </a:r>
            <a:r>
              <a:rPr lang="nl-NL" sz="1800" dirty="0" err="1"/>
              <a:t>your</a:t>
            </a:r>
            <a:r>
              <a:rPr lang="nl-NL" sz="1800" dirty="0"/>
              <a:t> </a:t>
            </a:r>
            <a:r>
              <a:rPr lang="nl-NL" sz="1800" dirty="0" err="1"/>
              <a:t>network</a:t>
            </a:r>
            <a:endParaRPr lang="nl-NL" sz="1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800" dirty="0"/>
              <a:t>Experts </a:t>
            </a:r>
            <a:r>
              <a:rPr lang="nl-NL" sz="1800" dirty="0" err="1"/>
              <a:t>and</a:t>
            </a:r>
            <a:r>
              <a:rPr lang="nl-NL" sz="1800" dirty="0"/>
              <a:t> non-experts on </a:t>
            </a:r>
            <a:r>
              <a:rPr lang="nl-NL" sz="1800" dirty="0" err="1"/>
              <a:t>your</a:t>
            </a:r>
            <a:r>
              <a:rPr lang="nl-NL" sz="1800" dirty="0"/>
              <a:t> topic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Contact experts on </a:t>
            </a:r>
            <a:r>
              <a:rPr lang="nl-NL" sz="1800" dirty="0" err="1"/>
              <a:t>knowledge</a:t>
            </a:r>
            <a:r>
              <a:rPr lang="nl-NL" sz="1800" dirty="0"/>
              <a:t> </a:t>
            </a:r>
            <a:r>
              <a:rPr lang="nl-NL" sz="1800" dirty="0" err="1"/>
              <a:t>dissemination</a:t>
            </a:r>
            <a:endParaRPr lang="nl-NL" sz="1800" dirty="0"/>
          </a:p>
          <a:p>
            <a:pPr lvl="1"/>
            <a:endParaRPr lang="nl-NL" sz="18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72FF0D-EB23-493F-9AB1-4FB82B722D5A}"/>
              </a:ext>
            </a:extLst>
          </p:cNvPr>
          <p:cNvSpPr txBox="1"/>
          <p:nvPr/>
        </p:nvSpPr>
        <p:spPr>
          <a:xfrm>
            <a:off x="3044432" y="5431890"/>
            <a:ext cx="620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dirty="0"/>
              <a:t>Feedback:</a:t>
            </a:r>
            <a:r>
              <a:rPr lang="nl-NL" sz="1800" dirty="0"/>
              <a:t> </a:t>
            </a:r>
            <a:r>
              <a:rPr lang="nl-NL" sz="1800" dirty="0" err="1"/>
              <a:t>This</a:t>
            </a:r>
            <a:r>
              <a:rPr lang="nl-NL" sz="1800" dirty="0"/>
              <a:t> is </a:t>
            </a:r>
            <a:r>
              <a:rPr lang="nl-NL" sz="1800" dirty="0" err="1"/>
              <a:t>invaluable</a:t>
            </a:r>
            <a:r>
              <a:rPr lang="nl-NL" sz="1800" dirty="0"/>
              <a:t> </a:t>
            </a:r>
            <a:r>
              <a:rPr lang="nl-NL" sz="1800" dirty="0" err="1"/>
              <a:t>for</a:t>
            </a:r>
            <a:r>
              <a:rPr lang="nl-NL" sz="1800" dirty="0"/>
              <a:t> spotting </a:t>
            </a:r>
            <a:r>
              <a:rPr lang="nl-NL" sz="1800" dirty="0" err="1"/>
              <a:t>weaknesses</a:t>
            </a:r>
            <a:r>
              <a:rPr lang="nl-NL" sz="1800" dirty="0"/>
              <a:t> in </a:t>
            </a:r>
            <a:r>
              <a:rPr lang="nl-NL" sz="1800" dirty="0" err="1"/>
              <a:t>your</a:t>
            </a:r>
            <a:r>
              <a:rPr lang="nl-NL" sz="1800" dirty="0"/>
              <a:t> </a:t>
            </a:r>
            <a:r>
              <a:rPr lang="nl-NL" sz="1800" dirty="0" err="1"/>
              <a:t>proposal</a:t>
            </a:r>
            <a:r>
              <a:rPr lang="nl-NL" sz="1800" dirty="0"/>
              <a:t>. </a:t>
            </a:r>
            <a:r>
              <a:rPr lang="nl-NL" sz="1800" dirty="0" err="1"/>
              <a:t>Identify</a:t>
            </a:r>
            <a:r>
              <a:rPr lang="nl-NL" sz="1800" dirty="0"/>
              <a:t> high </a:t>
            </a:r>
            <a:r>
              <a:rPr lang="nl-NL" sz="1800" dirty="0" err="1"/>
              <a:t>and</a:t>
            </a:r>
            <a:r>
              <a:rPr lang="nl-NL" sz="1800" dirty="0"/>
              <a:t> low risk </a:t>
            </a:r>
            <a:r>
              <a:rPr lang="nl-NL" sz="1800" dirty="0" err="1"/>
              <a:t>WPs</a:t>
            </a:r>
            <a:r>
              <a:rPr lang="nl-NL" sz="1800" dirty="0"/>
              <a:t>, </a:t>
            </a:r>
            <a:r>
              <a:rPr lang="nl-NL" sz="1800" dirty="0" err="1"/>
              <a:t>and</a:t>
            </a:r>
            <a:r>
              <a:rPr lang="nl-NL" sz="1800" dirty="0"/>
              <a:t> </a:t>
            </a:r>
            <a:r>
              <a:rPr lang="nl-NL" sz="1800" dirty="0" err="1"/>
              <a:t>discuss</a:t>
            </a:r>
            <a:r>
              <a:rPr lang="nl-NL" sz="1800" dirty="0"/>
              <a:t> </a:t>
            </a:r>
            <a:r>
              <a:rPr lang="nl-NL" sz="1800" dirty="0" err="1"/>
              <a:t>proposed</a:t>
            </a:r>
            <a:r>
              <a:rPr lang="nl-NL" sz="1800" dirty="0"/>
              <a:t> </a:t>
            </a:r>
            <a:r>
              <a:rPr lang="nl-NL" sz="1800" dirty="0" err="1"/>
              <a:t>contigency</a:t>
            </a:r>
            <a:r>
              <a:rPr lang="nl-NL" sz="1800" dirty="0"/>
              <a:t> </a:t>
            </a:r>
            <a:r>
              <a:rPr lang="nl-NL" sz="1800" dirty="0" err="1"/>
              <a:t>plans</a:t>
            </a:r>
            <a:r>
              <a:rPr lang="nl-NL" sz="1800" dirty="0"/>
              <a:t>.</a:t>
            </a:r>
            <a:endParaRPr lang="nl-NL" sz="18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FAB34-6A8D-4F11-ACA8-A5FFA63E5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EBF7-1457-4D2C-8F1B-1041ED126FF3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4032DC6-7368-461D-93F3-CCCE10B6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Postdoc Meet Up! MSCA Proposal Preparation, dr. Minh Hao Nguyen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BC77E7-39FC-427B-BA6D-E93C1A15D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</a:t>
            </a:r>
            <a:fld id="{9D46F3A4-F478-9440-BC8E-B732027F4C8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88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CFAEC65-762A-4276-8F59-FE6F321C3074}"/>
              </a:ext>
            </a:extLst>
          </p:cNvPr>
          <p:cNvCxnSpPr>
            <a:cxnSpLocks/>
            <a:endCxn id="6" idx="2"/>
          </p:cNvCxnSpPr>
          <p:nvPr/>
        </p:nvCxnSpPr>
        <p:spPr bwMode="auto">
          <a:xfrm>
            <a:off x="2387588" y="4411398"/>
            <a:ext cx="7416824" cy="23495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7C69C268-ED51-46A4-A91F-9893BF308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Timeline &amp; Planning</a:t>
            </a:r>
            <a:endParaRPr lang="en-15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FDDDAE1-7475-4093-BA05-8F3598C79B2F}"/>
              </a:ext>
            </a:extLst>
          </p:cNvPr>
          <p:cNvGrpSpPr/>
          <p:nvPr/>
        </p:nvGrpSpPr>
        <p:grpSpPr>
          <a:xfrm>
            <a:off x="2063552" y="4303386"/>
            <a:ext cx="8281068" cy="997823"/>
            <a:chOff x="539552" y="3968724"/>
            <a:chExt cx="8281068" cy="99782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370CFF9-CB30-4A10-9A75-3808E816F755}"/>
                </a:ext>
              </a:extLst>
            </p:cNvPr>
            <p:cNvSpPr/>
            <p:nvPr/>
          </p:nvSpPr>
          <p:spPr bwMode="auto">
            <a:xfrm>
              <a:off x="647564" y="396872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endParaRPr lang="en-150" sz="2400">
                <a:solidFill>
                  <a:srgbClr val="000000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314FABF-79FB-4A74-88F9-71C404B856C4}"/>
                </a:ext>
              </a:extLst>
            </p:cNvPr>
            <p:cNvSpPr/>
            <p:nvPr/>
          </p:nvSpPr>
          <p:spPr bwMode="auto">
            <a:xfrm>
              <a:off x="8280412" y="3992219"/>
              <a:ext cx="216024" cy="216024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endParaRPr lang="en-150" sz="2400" dirty="0">
                <a:solidFill>
                  <a:srgbClr val="000000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36C4354-AE5A-4DA7-923D-450C3DC150F9}"/>
                </a:ext>
              </a:extLst>
            </p:cNvPr>
            <p:cNvCxnSpPr>
              <a:cxnSpLocks/>
              <a:stCxn id="5" idx="6"/>
            </p:cNvCxnSpPr>
            <p:nvPr/>
          </p:nvCxnSpPr>
          <p:spPr bwMode="auto">
            <a:xfrm>
              <a:off x="863588" y="4076736"/>
              <a:ext cx="5868652" cy="23495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499BF29-FCAD-45DB-80A8-26D07E357996}"/>
                </a:ext>
              </a:extLst>
            </p:cNvPr>
            <p:cNvSpPr txBox="1"/>
            <p:nvPr/>
          </p:nvSpPr>
          <p:spPr>
            <a:xfrm>
              <a:off x="539552" y="4350994"/>
              <a:ext cx="1512316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Call </a:t>
              </a:r>
              <a:r>
                <a:rPr lang="nl-NL" dirty="0" err="1"/>
                <a:t>opens</a:t>
              </a:r>
              <a:endParaRPr lang="nl-NL" dirty="0"/>
            </a:p>
            <a:p>
              <a:r>
                <a:rPr lang="nl-NL" dirty="0" err="1"/>
                <a:t>early</a:t>
              </a:r>
              <a:r>
                <a:rPr lang="nl-NL" dirty="0"/>
                <a:t> April</a:t>
              </a:r>
              <a:endParaRPr lang="en-150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ED00AA7-E473-491A-9906-FF47D3C5E4A4}"/>
                </a:ext>
              </a:extLst>
            </p:cNvPr>
            <p:cNvSpPr txBox="1"/>
            <p:nvPr/>
          </p:nvSpPr>
          <p:spPr>
            <a:xfrm>
              <a:off x="7020272" y="4350993"/>
              <a:ext cx="180034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Deadline 9 September 2020</a:t>
              </a:r>
              <a:endParaRPr lang="en-150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3EF1A0A-19F5-4EB5-8662-8990ED780F9E}"/>
              </a:ext>
            </a:extLst>
          </p:cNvPr>
          <p:cNvSpPr txBox="1"/>
          <p:nvPr/>
        </p:nvSpPr>
        <p:spPr>
          <a:xfrm>
            <a:off x="2922692" y="2019950"/>
            <a:ext cx="62019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dirty="0"/>
              <a:t>~ 1 </a:t>
            </a:r>
            <a:r>
              <a:rPr lang="nl-NL" sz="1800" b="1" dirty="0" err="1"/>
              <a:t>month</a:t>
            </a:r>
            <a:r>
              <a:rPr lang="nl-NL" sz="1800" b="1" dirty="0"/>
              <a:t> in advance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err="1"/>
              <a:t>Send</a:t>
            </a:r>
            <a:r>
              <a:rPr lang="nl-NL" sz="1800" dirty="0"/>
              <a:t> </a:t>
            </a:r>
            <a:r>
              <a:rPr lang="nl-NL" sz="1800" dirty="0" err="1"/>
              <a:t>your</a:t>
            </a:r>
            <a:r>
              <a:rPr lang="nl-NL" sz="1800" dirty="0"/>
              <a:t> CV </a:t>
            </a:r>
            <a:r>
              <a:rPr lang="nl-NL" sz="1800" dirty="0" err="1"/>
              <a:t>to</a:t>
            </a:r>
            <a:r>
              <a:rPr lang="nl-NL" sz="1800" dirty="0"/>
              <a:t> EU </a:t>
            </a:r>
            <a:r>
              <a:rPr lang="nl-NL" sz="1800" dirty="0" err="1"/>
              <a:t>GrantsAccess</a:t>
            </a:r>
            <a:r>
              <a:rPr lang="nl-NL" sz="1800" dirty="0"/>
              <a:t> </a:t>
            </a:r>
            <a:r>
              <a:rPr lang="nl-NL" sz="1800" dirty="0" err="1"/>
              <a:t>for</a:t>
            </a:r>
            <a:r>
              <a:rPr lang="nl-NL" sz="1800" dirty="0"/>
              <a:t> prescreening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err="1"/>
              <a:t>Revise</a:t>
            </a:r>
            <a:r>
              <a:rPr lang="nl-NL" sz="1800" dirty="0"/>
              <a:t> </a:t>
            </a:r>
            <a:r>
              <a:rPr lang="nl-NL" sz="1800" dirty="0" err="1"/>
              <a:t>your</a:t>
            </a:r>
            <a:r>
              <a:rPr lang="nl-NL" sz="1800" dirty="0"/>
              <a:t> </a:t>
            </a:r>
            <a:r>
              <a:rPr lang="nl-NL" sz="1800" dirty="0" err="1"/>
              <a:t>proposal</a:t>
            </a:r>
            <a:r>
              <a:rPr lang="nl-NL" sz="1800" dirty="0"/>
              <a:t> </a:t>
            </a:r>
            <a:r>
              <a:rPr lang="nl-NL" sz="1800" dirty="0" err="1"/>
              <a:t>and</a:t>
            </a:r>
            <a:r>
              <a:rPr lang="nl-NL" sz="1800" dirty="0"/>
              <a:t> CV </a:t>
            </a:r>
            <a:r>
              <a:rPr lang="nl-NL" sz="1800" dirty="0" err="1"/>
              <a:t>with</a:t>
            </a:r>
            <a:r>
              <a:rPr lang="nl-NL" sz="1800" dirty="0"/>
              <a:t> feedback </a:t>
            </a:r>
            <a:r>
              <a:rPr lang="nl-NL" sz="1800" dirty="0" err="1"/>
              <a:t>you</a:t>
            </a:r>
            <a:r>
              <a:rPr lang="nl-NL" sz="1800" dirty="0"/>
              <a:t> </a:t>
            </a:r>
            <a:r>
              <a:rPr lang="nl-NL" sz="1800" dirty="0" err="1"/>
              <a:t>collected</a:t>
            </a:r>
            <a:endParaRPr lang="nl-NL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Write </a:t>
            </a:r>
            <a:r>
              <a:rPr lang="nl-NL" sz="1800" dirty="0" err="1"/>
              <a:t>your</a:t>
            </a:r>
            <a:r>
              <a:rPr lang="nl-NL" sz="1800" dirty="0"/>
              <a:t> abstract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9B43F-AF96-4B40-8993-A73BDEF9F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1554-2DC0-4748-AF28-A84885C22C72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A833E4E-606F-4989-9DB5-669B636AC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Postdoc Meet Up! MSCA Proposal Preparation, dr. Minh Hao Nguyen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FD4642-07D8-4956-A797-2FA9958E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</a:t>
            </a:r>
            <a:fld id="{9D46F3A4-F478-9440-BC8E-B732027F4C8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614B8A-F33F-49BA-A190-FA949331F9EC}"/>
              </a:ext>
            </a:extLst>
          </p:cNvPr>
          <p:cNvSpPr txBox="1"/>
          <p:nvPr/>
        </p:nvSpPr>
        <p:spPr>
          <a:xfrm>
            <a:off x="3044432" y="5431891"/>
            <a:ext cx="6201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dirty="0"/>
              <a:t>Feedback:</a:t>
            </a:r>
            <a:r>
              <a:rPr lang="nl-NL" sz="1800" dirty="0"/>
              <a:t> Talk </a:t>
            </a:r>
            <a:r>
              <a:rPr lang="nl-NL" sz="1800" dirty="0" err="1"/>
              <a:t>to</a:t>
            </a:r>
            <a:r>
              <a:rPr lang="nl-NL" sz="1800" dirty="0"/>
              <a:t> </a:t>
            </a:r>
            <a:r>
              <a:rPr lang="nl-NL" sz="1800" dirty="0" err="1"/>
              <a:t>people</a:t>
            </a:r>
            <a:r>
              <a:rPr lang="nl-NL" sz="1800" dirty="0"/>
              <a:t> </a:t>
            </a:r>
            <a:r>
              <a:rPr lang="nl-NL" sz="1800" dirty="0" err="1"/>
              <a:t>about</a:t>
            </a:r>
            <a:r>
              <a:rPr lang="nl-NL" sz="1800" dirty="0"/>
              <a:t> </a:t>
            </a:r>
            <a:r>
              <a:rPr lang="nl-NL" sz="1800" dirty="0" err="1"/>
              <a:t>their</a:t>
            </a:r>
            <a:r>
              <a:rPr lang="nl-NL" sz="1800" dirty="0"/>
              <a:t> feedback, </a:t>
            </a:r>
            <a:r>
              <a:rPr lang="nl-NL" sz="1800" dirty="0" err="1"/>
              <a:t>so</a:t>
            </a:r>
            <a:r>
              <a:rPr lang="nl-NL" sz="1800" dirty="0"/>
              <a:t> </a:t>
            </a:r>
            <a:r>
              <a:rPr lang="nl-NL" sz="1800" dirty="0" err="1"/>
              <a:t>you</a:t>
            </a:r>
            <a:r>
              <a:rPr lang="nl-NL" sz="1800" dirty="0"/>
              <a:t> </a:t>
            </a:r>
            <a:r>
              <a:rPr lang="nl-NL" sz="1800" dirty="0" err="1"/>
              <a:t>understand</a:t>
            </a:r>
            <a:r>
              <a:rPr lang="nl-NL" sz="1800" dirty="0"/>
              <a:t> </a:t>
            </a:r>
            <a:r>
              <a:rPr lang="nl-NL" sz="1800" dirty="0" err="1"/>
              <a:t>where</a:t>
            </a:r>
            <a:r>
              <a:rPr lang="nl-NL" sz="1800" dirty="0"/>
              <a:t> </a:t>
            </a:r>
            <a:r>
              <a:rPr lang="nl-NL" sz="1800" dirty="0" err="1"/>
              <a:t>it</a:t>
            </a:r>
            <a:r>
              <a:rPr lang="nl-NL" sz="1800" dirty="0"/>
              <a:t> </a:t>
            </a:r>
            <a:r>
              <a:rPr lang="nl-NL" sz="1800" dirty="0" err="1"/>
              <a:t>comes</a:t>
            </a:r>
            <a:r>
              <a:rPr lang="nl-NL" sz="1800" dirty="0"/>
              <a:t> </a:t>
            </a:r>
            <a:r>
              <a:rPr lang="nl-NL" sz="1800" dirty="0" err="1"/>
              <a:t>from</a:t>
            </a:r>
            <a:r>
              <a:rPr lang="nl-NL" sz="1800" dirty="0"/>
              <a:t>. </a:t>
            </a:r>
            <a:endParaRPr lang="nl-NL" sz="1800" b="1" dirty="0"/>
          </a:p>
        </p:txBody>
      </p:sp>
    </p:spTree>
    <p:extLst>
      <p:ext uri="{BB962C8B-B14F-4D97-AF65-F5344CB8AC3E}">
        <p14:creationId xmlns:p14="http://schemas.microsoft.com/office/powerpoint/2010/main" val="306479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CFAEC65-762A-4276-8F59-FE6F321C3074}"/>
              </a:ext>
            </a:extLst>
          </p:cNvPr>
          <p:cNvCxnSpPr>
            <a:cxnSpLocks/>
            <a:endCxn id="6" idx="2"/>
          </p:cNvCxnSpPr>
          <p:nvPr/>
        </p:nvCxnSpPr>
        <p:spPr bwMode="auto">
          <a:xfrm>
            <a:off x="2387588" y="4411398"/>
            <a:ext cx="7416824" cy="23495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7C69C268-ED51-46A4-A91F-9893BF308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Timeline &amp; Planning</a:t>
            </a:r>
            <a:endParaRPr lang="en-15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FDDDAE1-7475-4093-BA05-8F3598C79B2F}"/>
              </a:ext>
            </a:extLst>
          </p:cNvPr>
          <p:cNvGrpSpPr/>
          <p:nvPr/>
        </p:nvGrpSpPr>
        <p:grpSpPr>
          <a:xfrm>
            <a:off x="2063552" y="4303386"/>
            <a:ext cx="8281068" cy="997823"/>
            <a:chOff x="539552" y="3968724"/>
            <a:chExt cx="8281068" cy="99782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370CFF9-CB30-4A10-9A75-3808E816F755}"/>
                </a:ext>
              </a:extLst>
            </p:cNvPr>
            <p:cNvSpPr/>
            <p:nvPr/>
          </p:nvSpPr>
          <p:spPr bwMode="auto">
            <a:xfrm>
              <a:off x="647564" y="396872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endParaRPr lang="en-150" sz="2400">
                <a:solidFill>
                  <a:srgbClr val="000000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314FABF-79FB-4A74-88F9-71C404B856C4}"/>
                </a:ext>
              </a:extLst>
            </p:cNvPr>
            <p:cNvSpPr/>
            <p:nvPr/>
          </p:nvSpPr>
          <p:spPr bwMode="auto">
            <a:xfrm>
              <a:off x="8280412" y="3992219"/>
              <a:ext cx="216024" cy="216024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endParaRPr lang="en-150" sz="2400" dirty="0">
                <a:solidFill>
                  <a:srgbClr val="000000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36C4354-AE5A-4DA7-923D-450C3DC150F9}"/>
                </a:ext>
              </a:extLst>
            </p:cNvPr>
            <p:cNvCxnSpPr>
              <a:cxnSpLocks/>
              <a:stCxn id="5" idx="6"/>
            </p:cNvCxnSpPr>
            <p:nvPr/>
          </p:nvCxnSpPr>
          <p:spPr bwMode="auto">
            <a:xfrm>
              <a:off x="863588" y="4076736"/>
              <a:ext cx="7020780" cy="23495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499BF29-FCAD-45DB-80A8-26D07E357996}"/>
                </a:ext>
              </a:extLst>
            </p:cNvPr>
            <p:cNvSpPr txBox="1"/>
            <p:nvPr/>
          </p:nvSpPr>
          <p:spPr>
            <a:xfrm>
              <a:off x="539552" y="4350994"/>
              <a:ext cx="1512316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Call </a:t>
              </a:r>
              <a:r>
                <a:rPr lang="nl-NL" dirty="0" err="1"/>
                <a:t>opens</a:t>
              </a:r>
              <a:endParaRPr lang="nl-NL" dirty="0"/>
            </a:p>
            <a:p>
              <a:r>
                <a:rPr lang="nl-NL" dirty="0" err="1"/>
                <a:t>early</a:t>
              </a:r>
              <a:r>
                <a:rPr lang="nl-NL" dirty="0"/>
                <a:t> April</a:t>
              </a:r>
              <a:endParaRPr lang="en-150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ED00AA7-E473-491A-9906-FF47D3C5E4A4}"/>
                </a:ext>
              </a:extLst>
            </p:cNvPr>
            <p:cNvSpPr txBox="1"/>
            <p:nvPr/>
          </p:nvSpPr>
          <p:spPr>
            <a:xfrm>
              <a:off x="7020272" y="4350993"/>
              <a:ext cx="180034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Deadline 9 September 2020</a:t>
              </a:r>
              <a:endParaRPr lang="en-150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3EF1A0A-19F5-4EB5-8662-8990ED780F9E}"/>
              </a:ext>
            </a:extLst>
          </p:cNvPr>
          <p:cNvSpPr txBox="1"/>
          <p:nvPr/>
        </p:nvSpPr>
        <p:spPr>
          <a:xfrm>
            <a:off x="2922692" y="2019950"/>
            <a:ext cx="62019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dirty="0"/>
              <a:t>~ 2 weeks in advance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err="1"/>
              <a:t>Familiarize</a:t>
            </a:r>
            <a:r>
              <a:rPr lang="nl-NL" sz="1800" dirty="0"/>
              <a:t> </a:t>
            </a:r>
            <a:r>
              <a:rPr lang="nl-NL" sz="1800" dirty="0" err="1"/>
              <a:t>yourself</a:t>
            </a:r>
            <a:r>
              <a:rPr lang="nl-NL" sz="1800" dirty="0"/>
              <a:t> </a:t>
            </a:r>
            <a:r>
              <a:rPr lang="nl-NL" sz="1800" dirty="0" err="1"/>
              <a:t>with</a:t>
            </a:r>
            <a:r>
              <a:rPr lang="nl-NL" sz="1800" dirty="0"/>
              <a:t> </a:t>
            </a:r>
            <a:r>
              <a:rPr lang="nl-NL" sz="1800" dirty="0" err="1"/>
              <a:t>the</a:t>
            </a:r>
            <a:r>
              <a:rPr lang="nl-NL" sz="1800" dirty="0"/>
              <a:t> </a:t>
            </a:r>
            <a:r>
              <a:rPr lang="nl-NL" sz="1800" dirty="0" err="1"/>
              <a:t>submission</a:t>
            </a:r>
            <a:r>
              <a:rPr lang="nl-NL" sz="1800" dirty="0"/>
              <a:t> portal (!)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800" dirty="0" err="1"/>
              <a:t>Fill</a:t>
            </a:r>
            <a:r>
              <a:rPr lang="nl-NL" sz="1800" dirty="0"/>
              <a:t> out </a:t>
            </a:r>
            <a:r>
              <a:rPr lang="nl-NL" sz="1800" dirty="0" err="1"/>
              <a:t>all</a:t>
            </a:r>
            <a:r>
              <a:rPr lang="nl-NL" sz="1800" dirty="0"/>
              <a:t> </a:t>
            </a:r>
            <a:r>
              <a:rPr lang="nl-NL" sz="1800" dirty="0" err="1"/>
              <a:t>forms</a:t>
            </a:r>
            <a:endParaRPr lang="nl-NL" sz="1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800" dirty="0"/>
              <a:t>Upload </a:t>
            </a:r>
            <a:r>
              <a:rPr lang="nl-NL" sz="1800" dirty="0" err="1"/>
              <a:t>what</a:t>
            </a:r>
            <a:r>
              <a:rPr lang="nl-NL" sz="1800" dirty="0"/>
              <a:t> </a:t>
            </a:r>
            <a:r>
              <a:rPr lang="nl-NL" sz="1800" dirty="0" err="1"/>
              <a:t>you</a:t>
            </a:r>
            <a:r>
              <a:rPr lang="nl-NL" sz="1800" dirty="0"/>
              <a:t> have </a:t>
            </a:r>
            <a:r>
              <a:rPr lang="nl-NL" sz="1800" dirty="0" err="1"/>
              <a:t>already</a:t>
            </a:r>
            <a:endParaRPr lang="nl-NL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nl-NL" sz="1800" dirty="0" err="1"/>
              <a:t>You</a:t>
            </a:r>
            <a:r>
              <a:rPr lang="nl-NL" sz="1800" dirty="0"/>
              <a:t> </a:t>
            </a:r>
            <a:r>
              <a:rPr lang="nl-NL" sz="1800" dirty="0" err="1"/>
              <a:t>can</a:t>
            </a:r>
            <a:r>
              <a:rPr lang="nl-NL" sz="1800" dirty="0"/>
              <a:t> upload new </a:t>
            </a:r>
            <a:r>
              <a:rPr lang="nl-NL" sz="1800" dirty="0" err="1"/>
              <a:t>versions</a:t>
            </a:r>
            <a:r>
              <a:rPr lang="nl-NL" sz="1800" dirty="0"/>
              <a:t> as </a:t>
            </a:r>
            <a:r>
              <a:rPr lang="nl-NL" sz="1800" dirty="0" err="1"/>
              <a:t>you</a:t>
            </a:r>
            <a:r>
              <a:rPr lang="nl-NL" sz="1800" dirty="0"/>
              <a:t> go</a:t>
            </a:r>
          </a:p>
          <a:p>
            <a:pPr lvl="1"/>
            <a:endParaRPr lang="nl-NL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7465E-EFA6-4A25-B9A8-0317BE78C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5980-247D-4ED4-95CA-A676FE70918D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65928FC-68E6-418F-848D-99223028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Postdoc Meet Up! MSCA Proposal Preparation, dr. Minh Hao Nguyen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300DA7-F035-4060-A5ED-44B008BD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</a:t>
            </a:r>
            <a:fld id="{9D46F3A4-F478-9440-BC8E-B732027F4C8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013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CFAEC65-762A-4276-8F59-FE6F321C3074}"/>
              </a:ext>
            </a:extLst>
          </p:cNvPr>
          <p:cNvCxnSpPr>
            <a:cxnSpLocks/>
            <a:endCxn id="6" idx="2"/>
          </p:cNvCxnSpPr>
          <p:nvPr/>
        </p:nvCxnSpPr>
        <p:spPr bwMode="auto">
          <a:xfrm>
            <a:off x="2387588" y="4411398"/>
            <a:ext cx="7416824" cy="23495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7C69C268-ED51-46A4-A91F-9893BF308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Timeline &amp; Planning</a:t>
            </a:r>
            <a:endParaRPr lang="en-15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FDDDAE1-7475-4093-BA05-8F3598C79B2F}"/>
              </a:ext>
            </a:extLst>
          </p:cNvPr>
          <p:cNvGrpSpPr/>
          <p:nvPr/>
        </p:nvGrpSpPr>
        <p:grpSpPr>
          <a:xfrm>
            <a:off x="2063552" y="4303386"/>
            <a:ext cx="8281068" cy="997823"/>
            <a:chOff x="539552" y="3968724"/>
            <a:chExt cx="8281068" cy="99782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370CFF9-CB30-4A10-9A75-3808E816F755}"/>
                </a:ext>
              </a:extLst>
            </p:cNvPr>
            <p:cNvSpPr/>
            <p:nvPr/>
          </p:nvSpPr>
          <p:spPr bwMode="auto">
            <a:xfrm>
              <a:off x="647564" y="396872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endParaRPr lang="en-150" sz="2400">
                <a:solidFill>
                  <a:srgbClr val="000000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314FABF-79FB-4A74-88F9-71C404B856C4}"/>
                </a:ext>
              </a:extLst>
            </p:cNvPr>
            <p:cNvSpPr/>
            <p:nvPr/>
          </p:nvSpPr>
          <p:spPr bwMode="auto">
            <a:xfrm>
              <a:off x="8280412" y="3992219"/>
              <a:ext cx="216024" cy="216024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endParaRPr lang="en-150" sz="2400" dirty="0">
                <a:solidFill>
                  <a:srgbClr val="000000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36C4354-AE5A-4DA7-923D-450C3DC150F9}"/>
                </a:ext>
              </a:extLst>
            </p:cNvPr>
            <p:cNvCxnSpPr>
              <a:cxnSpLocks/>
              <a:stCxn id="5" idx="6"/>
              <a:endCxn id="6" idx="2"/>
            </p:cNvCxnSpPr>
            <p:nvPr/>
          </p:nvCxnSpPr>
          <p:spPr bwMode="auto">
            <a:xfrm>
              <a:off x="863588" y="4076736"/>
              <a:ext cx="7416824" cy="23495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499BF29-FCAD-45DB-80A8-26D07E357996}"/>
                </a:ext>
              </a:extLst>
            </p:cNvPr>
            <p:cNvSpPr txBox="1"/>
            <p:nvPr/>
          </p:nvSpPr>
          <p:spPr>
            <a:xfrm>
              <a:off x="539552" y="4350994"/>
              <a:ext cx="1512316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Call </a:t>
              </a:r>
              <a:r>
                <a:rPr lang="nl-NL" dirty="0" err="1"/>
                <a:t>opens</a:t>
              </a:r>
              <a:endParaRPr lang="nl-NL" dirty="0"/>
            </a:p>
            <a:p>
              <a:r>
                <a:rPr lang="nl-NL" dirty="0" err="1"/>
                <a:t>early</a:t>
              </a:r>
              <a:r>
                <a:rPr lang="nl-NL" dirty="0"/>
                <a:t> April</a:t>
              </a:r>
              <a:endParaRPr lang="en-150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ED00AA7-E473-491A-9906-FF47D3C5E4A4}"/>
                </a:ext>
              </a:extLst>
            </p:cNvPr>
            <p:cNvSpPr txBox="1"/>
            <p:nvPr/>
          </p:nvSpPr>
          <p:spPr>
            <a:xfrm>
              <a:off x="7020272" y="4350993"/>
              <a:ext cx="180034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Deadline 9 September 2020</a:t>
              </a:r>
              <a:endParaRPr lang="en-150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3EF1A0A-19F5-4EB5-8662-8990ED780F9E}"/>
              </a:ext>
            </a:extLst>
          </p:cNvPr>
          <p:cNvSpPr txBox="1"/>
          <p:nvPr/>
        </p:nvSpPr>
        <p:spPr>
          <a:xfrm>
            <a:off x="7752185" y="3695531"/>
            <a:ext cx="2669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dirty="0" err="1"/>
              <a:t>Submit</a:t>
            </a:r>
            <a:r>
              <a:rPr lang="nl-NL" sz="1800" b="1" dirty="0"/>
              <a:t> </a:t>
            </a:r>
            <a:r>
              <a:rPr lang="nl-NL" sz="1800" b="1" dirty="0" err="1"/>
              <a:t>and</a:t>
            </a:r>
            <a:r>
              <a:rPr lang="nl-NL" sz="1800" b="1" dirty="0"/>
              <a:t> </a:t>
            </a:r>
            <a:r>
              <a:rPr lang="nl-NL" sz="1800" b="1" dirty="0" err="1"/>
              <a:t>celebrate</a:t>
            </a:r>
            <a:r>
              <a:rPr lang="nl-NL" sz="1800" b="1" dirty="0"/>
              <a:t>!</a:t>
            </a:r>
            <a:endParaRPr lang="nl-NL" sz="1800" dirty="0"/>
          </a:p>
          <a:p>
            <a:pPr lvl="1"/>
            <a:endParaRPr lang="nl-NL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1543A-E240-4918-8E72-EB1A763A3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6053-3943-463F-8864-0C3E04770C45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6A79A57-FFA9-472C-946B-CABFF58A6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Postdoc Meet Up! MSCA Proposal Preparation, dr. Minh Hao Nguyen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1E9F0F-AC31-424A-A25B-7D944FF35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</a:t>
            </a:r>
            <a:fld id="{9D46F3A4-F478-9440-BC8E-B732027F4C8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393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C69C268-ED51-46A4-A91F-9893BF308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Challenges</a:t>
            </a:r>
            <a:r>
              <a:rPr lang="nl-NL" dirty="0"/>
              <a:t> &amp; Tips</a:t>
            </a:r>
            <a:endParaRPr lang="en-15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1C2A00-DCE8-4A8B-9A67-EC206F8BB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err="1"/>
              <a:t>Ambitious</a:t>
            </a:r>
            <a:r>
              <a:rPr lang="nl-NL" dirty="0"/>
              <a:t>, but </a:t>
            </a:r>
            <a:r>
              <a:rPr lang="nl-NL" dirty="0" err="1"/>
              <a:t>realistic</a:t>
            </a:r>
            <a:r>
              <a:rPr lang="nl-NL" dirty="0"/>
              <a:t> </a:t>
            </a:r>
            <a:r>
              <a:rPr lang="nl-NL" dirty="0" err="1"/>
              <a:t>within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time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err="1"/>
              <a:t>Balancing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competence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room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learning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career</a:t>
            </a:r>
            <a:r>
              <a:rPr lang="nl-NL" dirty="0"/>
              <a:t> </a:t>
            </a:r>
            <a:r>
              <a:rPr lang="nl-NL" dirty="0" err="1"/>
              <a:t>advancement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Write </a:t>
            </a:r>
            <a:r>
              <a:rPr lang="nl-NL" dirty="0" err="1"/>
              <a:t>for</a:t>
            </a:r>
            <a:r>
              <a:rPr lang="nl-NL" dirty="0"/>
              <a:t> a </a:t>
            </a:r>
            <a:r>
              <a:rPr lang="nl-NL" dirty="0" err="1"/>
              <a:t>broad</a:t>
            </a:r>
            <a:r>
              <a:rPr lang="nl-NL" dirty="0"/>
              <a:t> </a:t>
            </a:r>
            <a:r>
              <a:rPr lang="nl-NL" dirty="0" err="1"/>
              <a:t>audience</a:t>
            </a:r>
            <a:r>
              <a:rPr lang="nl-NL" dirty="0"/>
              <a:t>, as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reviewers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be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Draw on </a:t>
            </a:r>
            <a:r>
              <a:rPr lang="nl-NL" dirty="0" err="1"/>
              <a:t>all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resources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EU </a:t>
            </a:r>
            <a:r>
              <a:rPr lang="nl-NL" dirty="0" err="1"/>
              <a:t>GrantsAccess</a:t>
            </a: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err="1"/>
              <a:t>Colleagues</a:t>
            </a:r>
            <a:r>
              <a:rPr lang="nl-NL" dirty="0"/>
              <a:t> (in-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outside</a:t>
            </a:r>
            <a:r>
              <a:rPr lang="nl-NL" dirty="0"/>
              <a:t> of </a:t>
            </a:r>
            <a:r>
              <a:rPr lang="nl-NL" dirty="0" err="1"/>
              <a:t>academia</a:t>
            </a:r>
            <a:r>
              <a:rPr lang="nl-NL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Supervisors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Talk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friends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family </a:t>
            </a:r>
            <a:r>
              <a:rPr lang="nl-NL" dirty="0" err="1"/>
              <a:t>about</a:t>
            </a:r>
            <a:r>
              <a:rPr lang="nl-NL" dirty="0"/>
              <a:t> </a:t>
            </a:r>
            <a:r>
              <a:rPr lang="nl-NL" dirty="0" err="1"/>
              <a:t>it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err="1"/>
              <a:t>Writing</a:t>
            </a:r>
            <a:r>
              <a:rPr lang="nl-NL" dirty="0"/>
              <a:t> accountability: reserve time!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Important </a:t>
            </a:r>
            <a:r>
              <a:rPr lang="nl-NL" dirty="0" err="1"/>
              <a:t>for</a:t>
            </a:r>
            <a:r>
              <a:rPr lang="nl-NL" dirty="0"/>
              <a:t> feedback </a:t>
            </a:r>
            <a:r>
              <a:rPr lang="nl-NL" dirty="0" err="1"/>
              <a:t>moments</a:t>
            </a:r>
            <a:endParaRPr lang="nl-NL" dirty="0"/>
          </a:p>
          <a:p>
            <a:pPr lvl="1"/>
            <a:endParaRPr lang="nl-NL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1A4ACA-8EE3-4254-9E6E-DCBB21921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A4EE-EB94-46E5-B64A-1B11CB51B37B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5E9B6-C44A-43DB-BA2F-FE759F3C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Postdoc Meet Up! MSCA Proposal Preparation, dr. Minh Hao Nguyen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E280F-1917-411A-BB4C-D7E0B97B8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</a:t>
            </a:r>
            <a:fld id="{9D46F3A4-F478-9440-BC8E-B732027F4C8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222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5C157-9D1C-461E-B311-F8750C494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Challenges</a:t>
            </a:r>
            <a:r>
              <a:rPr lang="nl-NL" dirty="0"/>
              <a:t> &amp; Tips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0CC8F-16D8-4FBA-BB48-3FD92812D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Be as concrete as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in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writing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MSCA </a:t>
            </a:r>
            <a:r>
              <a:rPr lang="nl-NL" dirty="0" err="1"/>
              <a:t>plans</a:t>
            </a: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err="1"/>
              <a:t>Which</a:t>
            </a:r>
            <a:r>
              <a:rPr lang="nl-NL" dirty="0"/>
              <a:t> courses / workshops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follow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where</a:t>
            </a:r>
            <a:r>
              <a:rPr lang="nl-NL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How </a:t>
            </a:r>
            <a:r>
              <a:rPr lang="nl-NL" dirty="0" err="1"/>
              <a:t>often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meet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lab / supervisor </a:t>
            </a:r>
            <a:r>
              <a:rPr lang="nl-NL" dirty="0" err="1"/>
              <a:t>one</a:t>
            </a:r>
            <a:r>
              <a:rPr lang="nl-NL" dirty="0"/>
              <a:t>-on-</a:t>
            </a:r>
            <a:r>
              <a:rPr lang="nl-NL" dirty="0" err="1"/>
              <a:t>one</a:t>
            </a:r>
            <a:r>
              <a:rPr lang="nl-NL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Short-term </a:t>
            </a:r>
            <a:r>
              <a:rPr lang="nl-NL" dirty="0" err="1"/>
              <a:t>and</a:t>
            </a:r>
            <a:r>
              <a:rPr lang="nl-NL" dirty="0"/>
              <a:t> long-term </a:t>
            </a:r>
            <a:r>
              <a:rPr lang="nl-NL" dirty="0" err="1"/>
              <a:t>career</a:t>
            </a:r>
            <a:r>
              <a:rPr lang="nl-NL" dirty="0"/>
              <a:t> goals,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role</a:t>
            </a:r>
            <a:r>
              <a:rPr lang="nl-NL" dirty="0"/>
              <a:t> of MSCA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dirty="0" err="1"/>
              <a:t>If</a:t>
            </a:r>
            <a:r>
              <a:rPr lang="nl-NL" dirty="0"/>
              <a:t> </a:t>
            </a:r>
            <a:r>
              <a:rPr lang="nl-NL" dirty="0" err="1"/>
              <a:t>submitting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future</a:t>
            </a:r>
            <a:r>
              <a:rPr lang="nl-NL" dirty="0"/>
              <a:t> </a:t>
            </a:r>
            <a:r>
              <a:rPr lang="nl-NL" dirty="0" err="1"/>
              <a:t>grants</a:t>
            </a:r>
            <a:r>
              <a:rPr lang="nl-NL" dirty="0"/>
              <a:t>, </a:t>
            </a:r>
            <a:r>
              <a:rPr lang="nl-NL" dirty="0" err="1"/>
              <a:t>which</a:t>
            </a:r>
            <a:r>
              <a:rPr lang="nl-NL" dirty="0"/>
              <a:t> </a:t>
            </a:r>
            <a:r>
              <a:rPr lang="nl-NL" dirty="0" err="1"/>
              <a:t>ones</a:t>
            </a:r>
            <a:r>
              <a:rPr lang="nl-NL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err="1"/>
              <a:t>Which</a:t>
            </a:r>
            <a:r>
              <a:rPr lang="nl-NL" dirty="0"/>
              <a:t> </a:t>
            </a:r>
            <a:r>
              <a:rPr lang="nl-NL" dirty="0" err="1"/>
              <a:t>journals</a:t>
            </a:r>
            <a:r>
              <a:rPr lang="nl-NL" dirty="0"/>
              <a:t>, </a:t>
            </a:r>
            <a:r>
              <a:rPr lang="nl-NL" dirty="0" err="1"/>
              <a:t>which</a:t>
            </a:r>
            <a:r>
              <a:rPr lang="nl-NL" dirty="0"/>
              <a:t> conferences, in </a:t>
            </a:r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year</a:t>
            </a:r>
            <a:r>
              <a:rPr lang="nl-NL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how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disseminate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findings</a:t>
            </a:r>
            <a:r>
              <a:rPr lang="nl-NL" dirty="0"/>
              <a:t>? E.g., research </a:t>
            </a:r>
            <a:r>
              <a:rPr lang="nl-NL" dirty="0" err="1"/>
              <a:t>nights</a:t>
            </a:r>
            <a:r>
              <a:rPr lang="nl-NL" dirty="0"/>
              <a:t>, </a:t>
            </a:r>
            <a:r>
              <a:rPr lang="nl-NL" dirty="0" err="1"/>
              <a:t>science</a:t>
            </a:r>
            <a:r>
              <a:rPr lang="nl-NL" dirty="0"/>
              <a:t> festivals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Etc..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Do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leave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up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reviewer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fill</a:t>
            </a:r>
            <a:r>
              <a:rPr lang="nl-NL" dirty="0"/>
              <a:t> out these details</a:t>
            </a:r>
            <a:endParaRPr lang="en-1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1E9DF-D2EB-4EC5-A062-9638743AE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613A-2864-45B2-B7EA-C04D7A8A8D51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3EE7E-BF44-4A82-AB25-96F5712F5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Postdoc Meet Up! MSCA Proposal Preparation, dr. Minh Hao Nguyen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90486-AF5E-499B-BE8A-22A6E3677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</a:t>
            </a:r>
            <a:fld id="{9D46F3A4-F478-9440-BC8E-B732027F4C8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876397"/>
      </p:ext>
    </p:extLst>
  </p:cSld>
  <p:clrMapOvr>
    <a:masterClrMapping/>
  </p:clrMapOvr>
</p:sld>
</file>

<file path=ppt/theme/theme1.xml><?xml version="1.0" encoding="utf-8"?>
<a:theme xmlns:a="http://schemas.openxmlformats.org/drawingml/2006/main" name="UZH">
  <a:themeElements>
    <a:clrScheme name="UZH">
      <a:dk1>
        <a:srgbClr val="000000"/>
      </a:dk1>
      <a:lt1>
        <a:srgbClr val="FFFFFF"/>
      </a:lt1>
      <a:dk2>
        <a:srgbClr val="DADEE2"/>
      </a:dk2>
      <a:lt2>
        <a:srgbClr val="FEDC00"/>
      </a:lt2>
      <a:accent1>
        <a:srgbClr val="0028A5"/>
      </a:accent1>
      <a:accent2>
        <a:srgbClr val="A3ADB7"/>
      </a:accent2>
      <a:accent3>
        <a:srgbClr val="DC6027"/>
      </a:accent3>
      <a:accent4>
        <a:srgbClr val="0B82A0"/>
      </a:accent4>
      <a:accent5>
        <a:srgbClr val="2A7F60"/>
      </a:accent5>
      <a:accent6>
        <a:srgbClr val="91C34A"/>
      </a:accent6>
      <a:hlink>
        <a:srgbClr val="DC6027"/>
      </a:hlink>
      <a:folHlink>
        <a:srgbClr val="000000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UZH">
        <a:dk1>
          <a:srgbClr val="000000"/>
        </a:dk1>
        <a:lt1>
          <a:srgbClr val="FFFFFF"/>
        </a:lt1>
        <a:dk2>
          <a:srgbClr val="DADEE2"/>
        </a:dk2>
        <a:lt2>
          <a:srgbClr val="FEDC00"/>
        </a:lt2>
        <a:accent1>
          <a:srgbClr val="0028A5"/>
        </a:accent1>
        <a:accent2>
          <a:srgbClr val="A3ADB7"/>
        </a:accent2>
        <a:accent3>
          <a:srgbClr val="DC6027"/>
        </a:accent3>
        <a:accent4>
          <a:srgbClr val="0B82A0"/>
        </a:accent4>
        <a:accent5>
          <a:srgbClr val="2A7F60"/>
        </a:accent5>
        <a:accent6>
          <a:srgbClr val="91C34A"/>
        </a:accent6>
        <a:hlink>
          <a:srgbClr val="DC6027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Blau 100%">
      <a:srgbClr val="0028A5"/>
    </a:custClr>
    <a:custClr name="Grau 100%">
      <a:srgbClr val="A3ADB7"/>
    </a:custClr>
    <a:custClr name="Ockerrot 100%">
      <a:srgbClr val="DC6027"/>
    </a:custClr>
    <a:custClr name="Türkis 100%">
      <a:srgbClr val="0B82A0"/>
    </a:custClr>
    <a:custClr name="Flaschengrün 100%">
      <a:srgbClr val="2A7F62"/>
    </a:custClr>
    <a:custClr name="Lindengrün 100%">
      <a:srgbClr val="91C34A"/>
    </a:custClr>
    <a:custClr name="Warmgelb 100%">
      <a:srgbClr val="FEDE00"/>
    </a:custClr>
    <a:custClr name="blank">
      <a:srgbClr val="FFFFFF"/>
    </a:custClr>
    <a:custClr name="blank">
      <a:srgbClr val="FFFFFF"/>
    </a:custClr>
    <a:custClr name="blank">
      <a:srgbClr val="FFFFFF"/>
    </a:custClr>
    <a:custClr name="Blau 80%">
      <a:srgbClr val="3353B7"/>
    </a:custClr>
    <a:custClr name="Grau 80%">
      <a:srgbClr val="B5BDC5"/>
    </a:custClr>
    <a:custClr name="Ockerrot 80%">
      <a:srgbClr val="E38052"/>
    </a:custClr>
    <a:custClr name="Türkis 80%">
      <a:srgbClr val="3C9FB6"/>
    </a:custClr>
    <a:custClr name="Flaschengrün 80%">
      <a:srgbClr val="569D85"/>
    </a:custClr>
    <a:custClr name="Lindengrün 80%">
      <a:srgbClr val="AAD470"/>
    </a:custClr>
    <a:custClr name="Warmgelb 80%">
      <a:srgbClr val="FBE651"/>
    </a:custClr>
    <a:custClr name="blank">
      <a:srgbClr val="FFFFFF"/>
    </a:custClr>
    <a:custClr name="blank">
      <a:srgbClr val="FFFFFF"/>
    </a:custClr>
    <a:custClr name="blank">
      <a:srgbClr val="FFFFFF"/>
    </a:custClr>
    <a:custClr name="Blau 60%">
      <a:srgbClr val="667EC9"/>
    </a:custClr>
    <a:custClr name="Grau 60%">
      <a:srgbClr val="C8CED4"/>
    </a:custClr>
    <a:custClr name="Ockerrot 60%">
      <a:srgbClr val="EAA07D"/>
    </a:custClr>
    <a:custClr name="Türkis 60%">
      <a:srgbClr val="6BB7C7"/>
    </a:custClr>
    <a:custClr name="Flaschengrün 60%">
      <a:srgbClr val="80B6A4"/>
    </a:custClr>
    <a:custClr name="Lindengrün 60%">
      <a:srgbClr val="BFDF94"/>
    </a:custClr>
    <a:custClr name="Warmgelb 60%">
      <a:srgbClr val="FCEC7C"/>
    </a:custClr>
    <a:custClr name="blank">
      <a:srgbClr val="FFFFFF"/>
    </a:custClr>
    <a:custClr name="blank">
      <a:srgbClr val="FFFFFF"/>
    </a:custClr>
    <a:custClr name="blank">
      <a:srgbClr val="FFFFFF"/>
    </a:custClr>
    <a:custClr name="Blau 40%">
      <a:srgbClr val="99A9DB"/>
    </a:custClr>
    <a:custClr name="Grau 40%">
      <a:srgbClr val="DADEE2"/>
    </a:custClr>
    <a:custClr name="Ockerrot 40%">
      <a:srgbClr val="F1BFA9"/>
    </a:custClr>
    <a:custClr name="Türkis 40%">
      <a:srgbClr val="ABCEC2"/>
    </a:custClr>
    <a:custClr name="Flaschengrün 40%">
      <a:srgbClr val="ABCEC2"/>
    </a:custClr>
    <a:custClr name="Lindengrün 40%">
      <a:srgbClr val="D5E9B7"/>
    </a:custClr>
    <a:custClr name="Warmgelb 40%">
      <a:srgbClr val="FDF3A8"/>
    </a:custClr>
    <a:custClr name="blank">
      <a:srgbClr val="FFFFFF"/>
    </a:custClr>
    <a:custClr name="blank">
      <a:srgbClr val="FFFFFF"/>
    </a:custClr>
    <a:custClr name="blank">
      <a:srgbClr val="FFFFFF"/>
    </a:custClr>
    <a:custClr name="Blau 20%">
      <a:srgbClr val="CCD4ED"/>
    </a:custClr>
    <a:custClr name="Grau 20%">
      <a:srgbClr val="EDEFF1"/>
    </a:custClr>
    <a:custClr name="Ockerrot 20%">
      <a:srgbClr val="F8DFD4"/>
    </a:custClr>
    <a:custClr name="Türkis 20%">
      <a:srgbClr val="CFE8EC"/>
    </a:custClr>
    <a:custClr name="Flaschengrün 20%">
      <a:srgbClr val="D5E7E1"/>
    </a:custClr>
    <a:custClr name="Lindengrün 20%">
      <a:srgbClr val="EAF4DB"/>
    </a:custClr>
    <a:custClr name="Warmgelb 20%">
      <a:srgbClr val="FEF9D3"/>
    </a:custClr>
    <a:custClr name="blank">
      <a:srgbClr val="FFFFFF"/>
    </a:custClr>
    <a:custClr name="blank">
      <a:srgbClr val="FFFFFF"/>
    </a:custClr>
    <a:custClr name="blank">
      <a:srgbClr val="FFFFFF"/>
    </a:custClr>
  </a:custClrLst>
  <a:extLst>
    <a:ext uri="{05A4C25C-085E-4340-85A3-A5531E510DB2}">
      <thm15:themeFamily xmlns:thm15="http://schemas.microsoft.com/office/thememl/2012/main" name="Präsentation1" id="{521F3C96-566E-418C-A840-3A938C075E77}" vid="{03B9BD62-1183-4342-9835-DE5F437641A3}"/>
    </a:ext>
  </a:ext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MSCA Postdoc Meetup</Template>
  <TotalTime>0</TotalTime>
  <Words>698</Words>
  <Application>Microsoft Office PowerPoint</Application>
  <PresentationFormat>Widescreen</PresentationFormat>
  <Paragraphs>115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UZH</vt:lpstr>
      <vt:lpstr>Postdoc Meet Up! MSCA Proposal Preparation</vt:lpstr>
      <vt:lpstr>Timeline &amp; Planning</vt:lpstr>
      <vt:lpstr>Timeline &amp; Planning</vt:lpstr>
      <vt:lpstr>Timeline &amp; Planning</vt:lpstr>
      <vt:lpstr>Timeline &amp; Planning</vt:lpstr>
      <vt:lpstr>Timeline &amp; Planning</vt:lpstr>
      <vt:lpstr>Timeline &amp; Planning</vt:lpstr>
      <vt:lpstr>Challenges &amp; Tips</vt:lpstr>
      <vt:lpstr>Challenges &amp; Tips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Postdoc Meet Up! MSCA Proposal Preparation</dc:title>
  <dc:subject/>
  <dc:creator>Hao Nguyen</dc:creator>
  <cp:keywords/>
  <dc:description>Vorlage uzh_praesentationen_16:9_e MSO2016 v3 11.02.2016</dc:description>
  <cp:lastModifiedBy>Hao Nguyen</cp:lastModifiedBy>
  <cp:revision>14</cp:revision>
  <dcterms:created xsi:type="dcterms:W3CDTF">2020-04-25T20:28:48Z</dcterms:created>
  <dcterms:modified xsi:type="dcterms:W3CDTF">2020-04-30T10:37:31Z</dcterms:modified>
  <cp:category/>
</cp:coreProperties>
</file>